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76" r:id="rId2"/>
    <p:sldId id="279" r:id="rId3"/>
    <p:sldId id="284" r:id="rId4"/>
    <p:sldId id="257" r:id="rId5"/>
    <p:sldId id="277" r:id="rId6"/>
    <p:sldId id="297" r:id="rId7"/>
    <p:sldId id="278" r:id="rId8"/>
    <p:sldId id="280" r:id="rId9"/>
    <p:sldId id="283" r:id="rId10"/>
    <p:sldId id="281" r:id="rId11"/>
    <p:sldId id="286" r:id="rId12"/>
    <p:sldId id="282" r:id="rId13"/>
    <p:sldId id="285" r:id="rId14"/>
    <p:sldId id="287" r:id="rId15"/>
    <p:sldId id="288" r:id="rId16"/>
    <p:sldId id="289" r:id="rId17"/>
    <p:sldId id="290" r:id="rId18"/>
    <p:sldId id="291" r:id="rId19"/>
    <p:sldId id="295" r:id="rId20"/>
    <p:sldId id="296" r:id="rId21"/>
    <p:sldId id="292" r:id="rId22"/>
    <p:sldId id="301" r:id="rId23"/>
    <p:sldId id="298" r:id="rId24"/>
    <p:sldId id="300" r:id="rId25"/>
    <p:sldId id="299" r:id="rId26"/>
    <p:sldId id="294" r:id="rId27"/>
    <p:sldId id="293" r:id="rId28"/>
  </p:sldIdLst>
  <p:sldSz cx="12192000" cy="6858000"/>
  <p:notesSz cx="6858000" cy="9144000"/>
  <p:embeddedFontLst>
    <p:embeddedFont>
      <p:font typeface="Noto Sans TC" panose="02020500000000000000" charset="-120"/>
      <p:regular r:id="rId29"/>
      <p:bold r:id="rId30"/>
    </p:embeddedFont>
    <p:embeddedFont>
      <p:font typeface="Microsoft JhengHei" panose="020B0604030504040204" pitchFamily="34" charset="-120"/>
      <p:regular r:id="rId31"/>
      <p:bold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122" autoAdjust="0"/>
    <p:restoredTop sz="94660"/>
  </p:normalViewPr>
  <p:slideViewPr>
    <p:cSldViewPr snapToGrid="0">
      <p:cViewPr varScale="1">
        <p:scale>
          <a:sx n="61" d="100"/>
          <a:sy n="61" d="100"/>
        </p:scale>
        <p:origin x="724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0433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2737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2566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80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6090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128962" y="365125"/>
            <a:ext cx="8224837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2927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2023/4/12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3728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181350" y="365125"/>
            <a:ext cx="8172450" cy="1325563"/>
          </a:xfrm>
        </p:spPr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2023/4/12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8764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2023/4/12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774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6391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3378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3219450" y="365125"/>
            <a:ext cx="81343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Noto Sans TC" panose="020B0500000000000000" pitchFamily="34" charset="-120"/>
              </a:defRPr>
            </a:lvl1pPr>
          </a:lstStyle>
          <a:p>
            <a:fld id="{A522730D-0999-4E7D-B6F2-6E6ADA5D4C08}" type="datetimeFigureOut">
              <a:rPr lang="zh-TW" altLang="en-US" smtClean="0"/>
              <a:pPr/>
              <a:t>2023/4/12</a:t>
            </a:fld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Noto Sans TC" panose="020B0500000000000000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Noto Sans TC" panose="020B0500000000000000" pitchFamily="34" charset="-120"/>
              </a:defRPr>
            </a:lvl1pPr>
          </a:lstStyle>
          <a:p>
            <a:fld id="{45CE0ACA-9E03-4357-AA13-F7A227BDD17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6158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1"/>
          </a:solidFill>
          <a:latin typeface="Times New Roman" panose="02020603050405020304" pitchFamily="18" charset="0"/>
          <a:ea typeface="Noto Sans TC" panose="020B0500000000000000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chemeClr val="tx1"/>
          </a:solidFill>
          <a:latin typeface="Times New Roman" panose="02020603050405020304" pitchFamily="18" charset="0"/>
          <a:ea typeface="Noto Sans TC" panose="020B0500000000000000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Times New Roman" panose="02020603050405020304" pitchFamily="18" charset="0"/>
          <a:ea typeface="Noto Sans TC" panose="020B0500000000000000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Times New Roman" panose="02020603050405020304" pitchFamily="18" charset="0"/>
          <a:ea typeface="Noto Sans TC" panose="020B0500000000000000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Times New Roman" panose="02020603050405020304" pitchFamily="18" charset="0"/>
          <a:ea typeface="Noto Sans TC" panose="020B0500000000000000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Times New Roman" panose="02020603050405020304" pitchFamily="18" charset="0"/>
          <a:ea typeface="Noto Sans TC" panose="020B0500000000000000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docs.google.com/forms/d/e/1FAIpQLSd31eJ365IoB0OekrrKGYjfGRLPEH_t7rmGUZfmKtaX74i88g/viewform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filezilla-project.org/download.php?type=client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045087" y="1129457"/>
            <a:ext cx="10107827" cy="2387600"/>
          </a:xfrm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chemeClr val="tx2">
                    <a:lumMod val="60000"/>
                    <a:lumOff val="40000"/>
                  </a:schemeClr>
                </a:solidFill>
                <a:ea typeface="標楷體" pitchFamily="65" charset="-120"/>
              </a:rPr>
              <a:t>物件導向程式設計實習</a:t>
            </a:r>
            <a:br>
              <a:rPr lang="en-US" altLang="zh-TW" dirty="0">
                <a:solidFill>
                  <a:schemeClr val="tx2">
                    <a:lumMod val="60000"/>
                    <a:lumOff val="40000"/>
                  </a:schemeClr>
                </a:solidFill>
                <a:ea typeface="標楷體" pitchFamily="65" charset="-120"/>
              </a:rPr>
            </a:br>
            <a:r>
              <a:rPr lang="en-US" altLang="zh-TW" dirty="0">
                <a:solidFill>
                  <a:schemeClr val="tx2">
                    <a:lumMod val="60000"/>
                    <a:lumOff val="40000"/>
                  </a:schemeClr>
                </a:solidFill>
                <a:ea typeface="標楷體" pitchFamily="65" charset="-120"/>
              </a:rPr>
              <a:t>Project 1</a:t>
            </a:r>
            <a:br>
              <a:rPr lang="en-US" altLang="zh-TW" dirty="0">
                <a:solidFill>
                  <a:schemeClr val="tx2">
                    <a:lumMod val="60000"/>
                    <a:lumOff val="40000"/>
                  </a:schemeClr>
                </a:solidFill>
                <a:ea typeface="標楷體" pitchFamily="65" charset="-120"/>
              </a:rPr>
            </a:br>
            <a:endParaRPr lang="zh-TW" altLang="en-US" sz="4400" dirty="0">
              <a:ea typeface="Adobe 楷体 Std R" panose="02020400000000000000" pitchFamily="18" charset="-128"/>
            </a:endParaRPr>
          </a:p>
        </p:txBody>
      </p:sp>
      <p:sp>
        <p:nvSpPr>
          <p:cNvPr id="5" name="副標題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sz="5400" dirty="0" err="1">
                <a:solidFill>
                  <a:srgbClr val="FF0000"/>
                </a:solidFill>
              </a:rPr>
              <a:t>MineSweeper</a:t>
            </a:r>
            <a:r>
              <a:rPr lang="en-US" altLang="zh-TW" sz="5400" dirty="0">
                <a:solidFill>
                  <a:srgbClr val="FF0000"/>
                </a:solidFill>
              </a:rPr>
              <a:t> </a:t>
            </a:r>
            <a:r>
              <a:rPr lang="zh-TW" altLang="en-US" sz="5400" dirty="0">
                <a:solidFill>
                  <a:srgbClr val="FF0000"/>
                </a:solidFill>
              </a:rPr>
              <a:t>踩地雷</a:t>
            </a:r>
            <a:endParaRPr lang="zh-TW" altLang="en-US" sz="5400" dirty="0"/>
          </a:p>
        </p:txBody>
      </p:sp>
    </p:spTree>
    <p:extLst>
      <p:ext uri="{BB962C8B-B14F-4D97-AF65-F5344CB8AC3E}">
        <p14:creationId xmlns:p14="http://schemas.microsoft.com/office/powerpoint/2010/main" val="2133011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0FC40C-790F-386B-2E9A-1824A20FA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指令檔說明</a:t>
            </a:r>
            <a:r>
              <a:rPr lang="en-US" altLang="zh-TW" dirty="0"/>
              <a:t>―Load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F36A5B8-4D7A-5850-2DA1-E066C036D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zh-TW" altLang="en-US" dirty="0"/>
              <a:t>再開始遊戲前，要能多次載入不同類型的盤面</a:t>
            </a:r>
            <a:endParaRPr lang="en-US" altLang="zh-TW" dirty="0"/>
          </a:p>
          <a:p>
            <a:r>
              <a:rPr lang="zh-TW" altLang="en-US" dirty="0"/>
              <a:t>主功能 </a:t>
            </a:r>
            <a:r>
              <a:rPr lang="en-US" altLang="zh-TW" dirty="0"/>
              <a:t>:</a:t>
            </a:r>
          </a:p>
          <a:p>
            <a:pPr lvl="1"/>
            <a:r>
              <a:rPr lang="zh-TW" altLang="en-US" dirty="0"/>
              <a:t>載入盤面檔</a:t>
            </a:r>
            <a:endParaRPr lang="en-US" altLang="zh-TW" dirty="0"/>
          </a:p>
          <a:p>
            <a:pPr lvl="2"/>
            <a:r>
              <a:rPr lang="en-US" altLang="zh-TW" dirty="0"/>
              <a:t>Load </a:t>
            </a:r>
            <a:r>
              <a:rPr lang="en-US" altLang="zh-TW" dirty="0" err="1"/>
              <a:t>BoardFile</a:t>
            </a:r>
            <a:r>
              <a:rPr lang="en-US" altLang="zh-TW" dirty="0"/>
              <a:t> &lt;</a:t>
            </a:r>
            <a:r>
              <a:rPr lang="zh-TW" altLang="en-US" dirty="0"/>
              <a:t>盤面檔相對路徑</a:t>
            </a:r>
            <a:r>
              <a:rPr lang="en-US" altLang="zh-TW" dirty="0"/>
              <a:t>&gt;</a:t>
            </a:r>
          </a:p>
          <a:p>
            <a:pPr lvl="2"/>
            <a:r>
              <a:rPr lang="en-US" altLang="zh-TW" dirty="0"/>
              <a:t>EX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b="1" dirty="0"/>
              <a:t>Load </a:t>
            </a:r>
            <a:r>
              <a:rPr lang="en-US" altLang="zh-TW" b="1" dirty="0" err="1"/>
              <a:t>BoardFile</a:t>
            </a:r>
            <a:r>
              <a:rPr lang="en-US" altLang="zh-TW" b="1" dirty="0"/>
              <a:t> board.txt</a:t>
            </a:r>
          </a:p>
          <a:p>
            <a:r>
              <a:rPr lang="zh-TW" altLang="en-US" dirty="0"/>
              <a:t>加分功能</a:t>
            </a:r>
            <a:r>
              <a:rPr lang="en-US" altLang="zh-TW" dirty="0"/>
              <a:t>(</a:t>
            </a:r>
            <a:r>
              <a:rPr lang="zh-TW" altLang="en-US" dirty="0"/>
              <a:t>隨機盤面生成</a:t>
            </a:r>
            <a:r>
              <a:rPr lang="en-US" altLang="zh-TW" dirty="0"/>
              <a:t>)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</a:p>
          <a:p>
            <a:pPr lvl="1"/>
            <a:r>
              <a:rPr lang="zh-TW" altLang="en-US" dirty="0"/>
              <a:t>指定地雷數量</a:t>
            </a:r>
            <a:endParaRPr lang="en-US" altLang="zh-TW" dirty="0"/>
          </a:p>
          <a:p>
            <a:pPr lvl="2"/>
            <a:r>
              <a:rPr lang="en-US" altLang="zh-TW" dirty="0"/>
              <a:t>Load </a:t>
            </a:r>
            <a:r>
              <a:rPr lang="en-US" altLang="zh-TW" dirty="0" err="1"/>
              <a:t>RandomCount</a:t>
            </a:r>
            <a:r>
              <a:rPr lang="en-US" altLang="zh-TW" dirty="0"/>
              <a:t> &lt;M&gt; &lt;N&gt; &lt;</a:t>
            </a:r>
            <a:r>
              <a:rPr lang="zh-TW" altLang="en-US" dirty="0"/>
              <a:t>炸彈數量</a:t>
            </a:r>
            <a:r>
              <a:rPr lang="en-US" altLang="zh-TW" dirty="0"/>
              <a:t>&gt;</a:t>
            </a:r>
          </a:p>
          <a:p>
            <a:pPr lvl="2"/>
            <a:r>
              <a:rPr lang="en-US" altLang="zh-TW" dirty="0"/>
              <a:t>EX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b="1" dirty="0"/>
              <a:t>Load </a:t>
            </a:r>
            <a:r>
              <a:rPr lang="en-US" altLang="zh-TW" b="1" dirty="0" err="1"/>
              <a:t>RandomCount</a:t>
            </a:r>
            <a:r>
              <a:rPr lang="en-US" altLang="zh-TW" b="1" dirty="0"/>
              <a:t> 9 9 7</a:t>
            </a:r>
          </a:p>
          <a:p>
            <a:pPr lvl="1"/>
            <a:r>
              <a:rPr lang="zh-TW" altLang="en-US" dirty="0"/>
              <a:t>指定地雷生成機率</a:t>
            </a:r>
            <a:endParaRPr lang="en-US" altLang="zh-TW" dirty="0"/>
          </a:p>
          <a:p>
            <a:pPr lvl="2"/>
            <a:r>
              <a:rPr lang="en-US" altLang="zh-TW" dirty="0"/>
              <a:t>Load </a:t>
            </a:r>
            <a:r>
              <a:rPr lang="en-US" altLang="zh-TW" dirty="0" err="1"/>
              <a:t>RandomRate</a:t>
            </a:r>
            <a:r>
              <a:rPr lang="en-US" altLang="zh-TW" dirty="0"/>
              <a:t> &lt;M&gt; &lt;N&gt; &lt;</a:t>
            </a:r>
            <a:r>
              <a:rPr lang="zh-TW" altLang="en-US" dirty="0"/>
              <a:t>炸彈生成機率</a:t>
            </a:r>
            <a:r>
              <a:rPr lang="en-US" altLang="zh-TW" dirty="0"/>
              <a:t>&gt;</a:t>
            </a:r>
          </a:p>
          <a:p>
            <a:pPr lvl="2"/>
            <a:r>
              <a:rPr lang="en-US" altLang="zh-TW" dirty="0"/>
              <a:t>EX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b="1" dirty="0"/>
              <a:t>Load </a:t>
            </a:r>
            <a:r>
              <a:rPr lang="en-US" altLang="zh-TW" b="1" dirty="0" err="1"/>
              <a:t>RandomRate</a:t>
            </a:r>
            <a:r>
              <a:rPr lang="en-US" altLang="zh-TW" b="1" dirty="0"/>
              <a:t> 9 9 0.3</a:t>
            </a:r>
          </a:p>
          <a:p>
            <a:pPr lvl="2"/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4649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5A1397-6611-EC45-2004-EC1CA6FB7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盤面檔格式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D5607DB-F1C1-C35C-C67B-C5555140F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190129" cy="4351338"/>
          </a:xfrm>
        </p:spPr>
        <p:txBody>
          <a:bodyPr/>
          <a:lstStyle/>
          <a:p>
            <a:r>
              <a:rPr lang="en-US" altLang="zh-TW" dirty="0"/>
              <a:t>M</a:t>
            </a:r>
            <a:r>
              <a:rPr lang="zh-TW" altLang="en-US" dirty="0"/>
              <a:t>為</a:t>
            </a:r>
            <a:r>
              <a:rPr lang="en-US" altLang="zh-TW" dirty="0"/>
              <a:t>Row</a:t>
            </a:r>
            <a:r>
              <a:rPr lang="zh-TW" altLang="en-US" dirty="0"/>
              <a:t>的數量，</a:t>
            </a:r>
            <a:r>
              <a:rPr lang="en-US" altLang="zh-TW" dirty="0"/>
              <a:t>N</a:t>
            </a:r>
            <a:r>
              <a:rPr lang="zh-TW" altLang="en-US" dirty="0"/>
              <a:t>為</a:t>
            </a:r>
            <a:r>
              <a:rPr lang="en-US" altLang="zh-TW" dirty="0"/>
              <a:t>Column</a:t>
            </a:r>
            <a:r>
              <a:rPr lang="zh-TW" altLang="en-US" dirty="0"/>
              <a:t>的數量</a:t>
            </a:r>
            <a:endParaRPr lang="en-US" altLang="zh-TW" dirty="0"/>
          </a:p>
          <a:p>
            <a:r>
              <a:rPr lang="zh-TW" altLang="en-US" dirty="0"/>
              <a:t>格式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&lt;M&gt;</a:t>
            </a:r>
            <a:r>
              <a:rPr lang="zh-TW" altLang="en-US" dirty="0"/>
              <a:t> </a:t>
            </a:r>
            <a:r>
              <a:rPr lang="en-US" altLang="zh-TW" dirty="0"/>
              <a:t>&lt;N&gt;</a:t>
            </a:r>
          </a:p>
          <a:p>
            <a:pPr marL="0" indent="0">
              <a:buNone/>
            </a:pPr>
            <a:r>
              <a:rPr lang="en-US" altLang="zh-TW" dirty="0"/>
              <a:t>2D</a:t>
            </a:r>
            <a:r>
              <a:rPr lang="zh-TW" altLang="en-US" dirty="0"/>
              <a:t>盤面，</a:t>
            </a:r>
            <a:r>
              <a:rPr lang="en-US" altLang="zh-TW" dirty="0"/>
              <a:t>O</a:t>
            </a:r>
            <a:r>
              <a:rPr lang="zh-TW" altLang="en-US" dirty="0"/>
              <a:t>表示無地雷，</a:t>
            </a:r>
            <a:r>
              <a:rPr lang="en-US" altLang="zh-TW" dirty="0"/>
              <a:t>X</a:t>
            </a:r>
            <a:r>
              <a:rPr lang="zh-TW" altLang="en-US" dirty="0"/>
              <a:t>表示地雷</a:t>
            </a: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64846B8E-D267-D11C-8D6A-58669694CF59}"/>
              </a:ext>
            </a:extLst>
          </p:cNvPr>
          <p:cNvGrpSpPr/>
          <p:nvPr/>
        </p:nvGrpSpPr>
        <p:grpSpPr>
          <a:xfrm>
            <a:off x="8477861" y="1065659"/>
            <a:ext cx="3646753" cy="5549888"/>
            <a:chOff x="8477861" y="1065659"/>
            <a:chExt cx="3646753" cy="5549888"/>
          </a:xfrm>
        </p:grpSpPr>
        <p:grpSp>
          <p:nvGrpSpPr>
            <p:cNvPr id="7" name="群組 6">
              <a:extLst>
                <a:ext uri="{FF2B5EF4-FFF2-40B4-BE49-F238E27FC236}">
                  <a16:creationId xmlns:a16="http://schemas.microsoft.com/office/drawing/2014/main" id="{CA60DA1B-2B63-136D-FF66-68A29EFB3C16}"/>
                </a:ext>
              </a:extLst>
            </p:cNvPr>
            <p:cNvGrpSpPr/>
            <p:nvPr/>
          </p:nvGrpSpPr>
          <p:grpSpPr>
            <a:xfrm>
              <a:off x="8477861" y="1065659"/>
              <a:ext cx="3286584" cy="5549888"/>
              <a:chOff x="8567508" y="1042579"/>
              <a:chExt cx="3286584" cy="5549888"/>
            </a:xfrm>
          </p:grpSpPr>
          <p:pic>
            <p:nvPicPr>
              <p:cNvPr id="5" name="圖片 4">
                <a:extLst>
                  <a:ext uri="{FF2B5EF4-FFF2-40B4-BE49-F238E27FC236}">
                    <a16:creationId xmlns:a16="http://schemas.microsoft.com/office/drawing/2014/main" id="{B6B5EF40-5B2E-7BC5-9288-C007DA950E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567508" y="1915039"/>
                <a:ext cx="3286584" cy="4677428"/>
              </a:xfrm>
              <a:prstGeom prst="rect">
                <a:avLst/>
              </a:prstGeom>
            </p:spPr>
          </p:pic>
          <p:sp>
            <p:nvSpPr>
              <p:cNvPr id="6" name="文字方塊 5">
                <a:extLst>
                  <a:ext uri="{FF2B5EF4-FFF2-40B4-BE49-F238E27FC236}">
                    <a16:creationId xmlns:a16="http://schemas.microsoft.com/office/drawing/2014/main" id="{CD161BC4-4E33-FAFD-58BD-06BAF48DC996}"/>
                  </a:ext>
                </a:extLst>
              </p:cNvPr>
              <p:cNvSpPr txBox="1"/>
              <p:nvPr/>
            </p:nvSpPr>
            <p:spPr>
              <a:xfrm>
                <a:off x="8567508" y="1042579"/>
                <a:ext cx="178446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altLang="zh-TW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Example :</a:t>
                </a:r>
                <a:endParaRPr lang="zh-TW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8" name="右大括弧 7">
              <a:extLst>
                <a:ext uri="{FF2B5EF4-FFF2-40B4-BE49-F238E27FC236}">
                  <a16:creationId xmlns:a16="http://schemas.microsoft.com/office/drawing/2014/main" id="{CC6180DE-7A4C-D3A8-1956-39E440AF36BC}"/>
                </a:ext>
              </a:extLst>
            </p:cNvPr>
            <p:cNvSpPr/>
            <p:nvPr/>
          </p:nvSpPr>
          <p:spPr>
            <a:xfrm>
              <a:off x="11255190" y="2521897"/>
              <a:ext cx="410645" cy="3883225"/>
            </a:xfrm>
            <a:prstGeom prst="rightBrac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FA20B72F-C889-974C-65AB-15E66C8C4979}"/>
                </a:ext>
              </a:extLst>
            </p:cNvPr>
            <p:cNvSpPr txBox="1"/>
            <p:nvPr/>
          </p:nvSpPr>
          <p:spPr>
            <a:xfrm>
              <a:off x="11665834" y="4232678"/>
              <a:ext cx="45878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400" dirty="0">
                  <a:solidFill>
                    <a:srgbClr val="92D05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endParaRPr lang="zh-TW" altLang="en-US" sz="2400" dirty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C09BEDD9-2AB4-B895-0728-8676659BF00E}"/>
                </a:ext>
              </a:extLst>
            </p:cNvPr>
            <p:cNvSpPr txBox="1"/>
            <p:nvPr/>
          </p:nvSpPr>
          <p:spPr>
            <a:xfrm>
              <a:off x="10164077" y="1733335"/>
              <a:ext cx="4074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400" dirty="0">
                  <a:solidFill>
                    <a:srgbClr val="92D05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</a:t>
              </a:r>
              <a:endParaRPr lang="zh-TW" altLang="en-US" sz="2400" dirty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右大括弧 10">
              <a:extLst>
                <a:ext uri="{FF2B5EF4-FFF2-40B4-BE49-F238E27FC236}">
                  <a16:creationId xmlns:a16="http://schemas.microsoft.com/office/drawing/2014/main" id="{444404B2-4FB0-E90A-956A-504A97C44577}"/>
                </a:ext>
              </a:extLst>
            </p:cNvPr>
            <p:cNvSpPr/>
            <p:nvPr/>
          </p:nvSpPr>
          <p:spPr>
            <a:xfrm rot="16200000">
              <a:off x="10162497" y="1520597"/>
              <a:ext cx="410645" cy="1542471"/>
            </a:xfrm>
            <a:prstGeom prst="rightBrac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62363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B0A76A-B5D3-5585-4D26-4458230C6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指令檔說明</a:t>
            </a:r>
            <a:r>
              <a:rPr lang="en-US" altLang="zh-TW" dirty="0"/>
              <a:t>―</a:t>
            </a:r>
            <a:r>
              <a:rPr lang="en-US" altLang="zh-TW" dirty="0" err="1"/>
              <a:t>StartGame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E76FD9F-739C-9F00-F45B-597E8B7BF1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成功載入盤面後，才可開始遊戲</a:t>
            </a:r>
            <a:endParaRPr lang="en-US" altLang="zh-TW" dirty="0"/>
          </a:p>
          <a:p>
            <a:r>
              <a:rPr lang="zh-TW" altLang="en-US" dirty="0"/>
              <a:t>此指令執行後，進入遊玩狀態</a:t>
            </a:r>
            <a:endParaRPr lang="en-US" altLang="zh-TW" dirty="0"/>
          </a:p>
          <a:p>
            <a:r>
              <a:rPr lang="zh-TW" altLang="en-US" dirty="0"/>
              <a:t>若有</a:t>
            </a:r>
            <a:r>
              <a:rPr lang="en-US" altLang="zh-TW" dirty="0"/>
              <a:t>GUI</a:t>
            </a:r>
            <a:r>
              <a:rPr lang="zh-TW" altLang="en-US" dirty="0"/>
              <a:t>，則要能顯示盤面，讓玩家開始遊玩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23480DEB-3893-4749-25C7-64A66E214200}"/>
              </a:ext>
            </a:extLst>
          </p:cNvPr>
          <p:cNvGrpSpPr/>
          <p:nvPr/>
        </p:nvGrpSpPr>
        <p:grpSpPr>
          <a:xfrm>
            <a:off x="3525828" y="4001294"/>
            <a:ext cx="5140343" cy="908534"/>
            <a:chOff x="3072788" y="2783332"/>
            <a:chExt cx="5140343" cy="908534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1A124444-0D37-A5B2-6E76-5AC4053F13BA}"/>
                </a:ext>
              </a:extLst>
            </p:cNvPr>
            <p:cNvSpPr/>
            <p:nvPr/>
          </p:nvSpPr>
          <p:spPr>
            <a:xfrm>
              <a:off x="3072788" y="2783332"/>
              <a:ext cx="1999674" cy="90853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待機狀態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0B9EB50-9ADB-030D-4D37-8789D39EE25A}"/>
                </a:ext>
              </a:extLst>
            </p:cNvPr>
            <p:cNvSpPr/>
            <p:nvPr/>
          </p:nvSpPr>
          <p:spPr>
            <a:xfrm>
              <a:off x="6213457" y="2783333"/>
              <a:ext cx="1999674" cy="90853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遊玩狀態</a:t>
              </a:r>
            </a:p>
          </p:txBody>
        </p:sp>
        <p:sp>
          <p:nvSpPr>
            <p:cNvPr id="6" name="箭號: 向右 5">
              <a:extLst>
                <a:ext uri="{FF2B5EF4-FFF2-40B4-BE49-F238E27FC236}">
                  <a16:creationId xmlns:a16="http://schemas.microsoft.com/office/drawing/2014/main" id="{43384D5B-20C5-FC6A-D87B-A042A27050D6}"/>
                </a:ext>
              </a:extLst>
            </p:cNvPr>
            <p:cNvSpPr/>
            <p:nvPr/>
          </p:nvSpPr>
          <p:spPr>
            <a:xfrm>
              <a:off x="5221618" y="3044857"/>
              <a:ext cx="842682" cy="38548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29262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04DC6AC-F64F-D7F9-B2CD-4C5533319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指令檔說明</a:t>
            </a:r>
            <a:r>
              <a:rPr lang="en-US" altLang="zh-TW" dirty="0"/>
              <a:t>―Print(1)</a:t>
            </a:r>
            <a:endParaRPr lang="zh-TW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EF27CF45-ADFE-F9E3-18AF-3B5E9F06F2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3686636"/>
              </p:ext>
            </p:extLst>
          </p:nvPr>
        </p:nvGraphicFramePr>
        <p:xfrm>
          <a:off x="838200" y="2130190"/>
          <a:ext cx="10515600" cy="40255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8765">
                  <a:extLst>
                    <a:ext uri="{9D8B030D-6E8A-4147-A177-3AD203B41FA5}">
                      <a16:colId xmlns:a16="http://schemas.microsoft.com/office/drawing/2014/main" val="1157511854"/>
                    </a:ext>
                  </a:extLst>
                </a:gridCol>
                <a:gridCol w="8296835">
                  <a:extLst>
                    <a:ext uri="{9D8B030D-6E8A-4147-A177-3AD203B41FA5}">
                      <a16:colId xmlns:a16="http://schemas.microsoft.com/office/drawing/2014/main" val="787640896"/>
                    </a:ext>
                  </a:extLst>
                </a:gridCol>
              </a:tblGrid>
              <a:tr h="549742">
                <a:tc>
                  <a:txBody>
                    <a:bodyPr/>
                    <a:lstStyle/>
                    <a:p>
                      <a:r>
                        <a:rPr lang="zh-TW" altLang="en-US" dirty="0"/>
                        <a:t>資訊名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8229079"/>
                  </a:ext>
                </a:extLst>
              </a:tr>
              <a:tr h="1642524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GameBoard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印出</a:t>
                      </a:r>
                      <a:r>
                        <a:rPr lang="en-US" altLang="zh-TW" dirty="0"/>
                        <a:t>2D</a:t>
                      </a:r>
                      <a:r>
                        <a:rPr lang="zh-TW" altLang="en-US" dirty="0"/>
                        <a:t>盤面，每個格子如下顯示</a:t>
                      </a:r>
                      <a:endParaRPr lang="en-US" altLang="zh-TW" dirty="0"/>
                    </a:p>
                    <a:p>
                      <a:r>
                        <a:rPr lang="zh-TW" altLang="en-US" dirty="0"/>
                        <a:t>未開啟的格子</a:t>
                      </a:r>
                      <a:r>
                        <a:rPr lang="en-US" altLang="zh-TW" dirty="0"/>
                        <a:t>:#</a:t>
                      </a:r>
                    </a:p>
                    <a:p>
                      <a:r>
                        <a:rPr lang="zh-TW" altLang="en-US" dirty="0"/>
                        <a:t>已開啟的空白格子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顯示周圍</a:t>
                      </a:r>
                      <a:r>
                        <a:rPr lang="en-US" altLang="zh-TW" dirty="0"/>
                        <a:t>9</a:t>
                      </a:r>
                      <a:r>
                        <a:rPr lang="zh-TW" altLang="en-US" dirty="0"/>
                        <a:t>宮格內的炸彈數量</a:t>
                      </a:r>
                      <a:r>
                        <a:rPr lang="en-US" altLang="zh-TW" dirty="0"/>
                        <a:t>(0~8)</a:t>
                      </a:r>
                    </a:p>
                    <a:p>
                      <a:r>
                        <a:rPr lang="zh-TW" altLang="en-US" dirty="0"/>
                        <a:t>標註棋子</a:t>
                      </a:r>
                      <a:r>
                        <a:rPr lang="en-US" altLang="zh-TW" dirty="0"/>
                        <a:t>:f</a:t>
                      </a:r>
                    </a:p>
                    <a:p>
                      <a:r>
                        <a:rPr lang="zh-TW" altLang="en-US" dirty="0"/>
                        <a:t>標註問號</a:t>
                      </a:r>
                      <a:r>
                        <a:rPr lang="en-US" altLang="zh-TW" dirty="0"/>
                        <a:t>:?</a:t>
                      </a:r>
                    </a:p>
                    <a:p>
                      <a:r>
                        <a:rPr lang="en-US" altLang="zh-TW" dirty="0"/>
                        <a:t>Column</a:t>
                      </a:r>
                      <a:r>
                        <a:rPr lang="zh-TW" altLang="en-US" dirty="0"/>
                        <a:t>與</a:t>
                      </a:r>
                      <a:r>
                        <a:rPr lang="en-US" altLang="zh-TW" dirty="0"/>
                        <a:t>column</a:t>
                      </a:r>
                      <a:r>
                        <a:rPr lang="zh-TW" altLang="en-US" dirty="0"/>
                        <a:t>之間有一個空白隔開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4748"/>
                  </a:ext>
                </a:extLst>
              </a:tr>
              <a:tr h="549742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GameState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印出現在遊戲狀態 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Standby/Playing/</a:t>
                      </a:r>
                      <a:r>
                        <a:rPr lang="en-US" altLang="zh-TW" dirty="0" err="1"/>
                        <a:t>GameOver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0330312"/>
                  </a:ext>
                </a:extLst>
              </a:tr>
              <a:tr h="1026577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GameAnswer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印出</a:t>
                      </a:r>
                      <a:r>
                        <a:rPr lang="en-US" altLang="zh-TW" dirty="0"/>
                        <a:t>2D</a:t>
                      </a:r>
                      <a:r>
                        <a:rPr lang="zh-TW" altLang="en-US" dirty="0"/>
                        <a:t>盤面，每個格子如下顯示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非地雷 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 則顯示周圍</a:t>
                      </a:r>
                      <a:r>
                        <a:rPr lang="en-US" altLang="zh-TW" dirty="0"/>
                        <a:t>9</a:t>
                      </a:r>
                      <a:r>
                        <a:rPr lang="zh-TW" altLang="en-US" dirty="0"/>
                        <a:t>宮格內的炸彈數量</a:t>
                      </a:r>
                      <a:r>
                        <a:rPr lang="en-US" altLang="zh-TW" dirty="0"/>
                        <a:t>(0~8)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地雷 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X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Column</a:t>
                      </a:r>
                      <a:r>
                        <a:rPr lang="zh-TW" altLang="en-US" dirty="0"/>
                        <a:t>與</a:t>
                      </a:r>
                      <a:r>
                        <a:rPr lang="en-US" altLang="zh-TW" dirty="0"/>
                        <a:t>column</a:t>
                      </a:r>
                      <a:r>
                        <a:rPr lang="zh-TW" altLang="en-US" dirty="0"/>
                        <a:t>之間有一個空白隔開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2209090"/>
                  </a:ext>
                </a:extLst>
              </a:tr>
            </a:tbl>
          </a:graphicData>
        </a:graphic>
      </p:graphicFrame>
      <p:sp>
        <p:nvSpPr>
          <p:cNvPr id="5" name="文字方塊 4">
            <a:extLst>
              <a:ext uri="{FF2B5EF4-FFF2-40B4-BE49-F238E27FC236}">
                <a16:creationId xmlns:a16="http://schemas.microsoft.com/office/drawing/2014/main" id="{05711065-7AD3-11A6-0552-4B67A593F034}"/>
              </a:ext>
            </a:extLst>
          </p:cNvPr>
          <p:cNvSpPr txBox="1"/>
          <p:nvPr/>
        </p:nvSpPr>
        <p:spPr>
          <a:xfrm>
            <a:off x="838200" y="1668526"/>
            <a:ext cx="4128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Times New Roman" panose="02020603050405020304" pitchFamily="18" charset="0"/>
                <a:ea typeface="Noto Sans TC" panose="020B0500000000000000" pitchFamily="34" charset="-120"/>
              </a:rPr>
              <a:t>格式 </a:t>
            </a:r>
            <a:r>
              <a:rPr lang="en-US" altLang="zh-TW" sz="2400" dirty="0">
                <a:latin typeface="Times New Roman" panose="02020603050405020304" pitchFamily="18" charset="0"/>
                <a:ea typeface="Noto Sans TC" panose="020B0500000000000000" pitchFamily="34" charset="-120"/>
              </a:rPr>
              <a:t>: Print &lt;</a:t>
            </a:r>
            <a:r>
              <a:rPr lang="zh-TW" altLang="en-US" sz="2400" dirty="0">
                <a:latin typeface="Times New Roman" panose="02020603050405020304" pitchFamily="18" charset="0"/>
                <a:ea typeface="Noto Sans TC" panose="020B0500000000000000" pitchFamily="34" charset="-120"/>
              </a:rPr>
              <a:t>資訊名</a:t>
            </a:r>
            <a:r>
              <a:rPr lang="en-US" altLang="zh-TW" sz="2400" dirty="0">
                <a:latin typeface="Times New Roman" panose="02020603050405020304" pitchFamily="18" charset="0"/>
                <a:ea typeface="Noto Sans TC" panose="020B0500000000000000" pitchFamily="34" charset="-120"/>
              </a:rPr>
              <a:t>&gt;</a:t>
            </a:r>
            <a:endParaRPr lang="zh-TW" altLang="en-US" sz="2400" dirty="0">
              <a:latin typeface="Times New Roman" panose="02020603050405020304" pitchFamily="18" charset="0"/>
              <a:ea typeface="Noto Sans TC" panose="020B0500000000000000" pitchFamily="34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534D035-290B-5F2C-E328-67EC280621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21"/>
          <a:stretch/>
        </p:blipFill>
        <p:spPr>
          <a:xfrm>
            <a:off x="9347367" y="2327415"/>
            <a:ext cx="1639559" cy="1679809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9095D6B1-9627-2045-6835-47753B3CD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7366" y="4876603"/>
            <a:ext cx="1639558" cy="171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280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198F29-82B6-650C-9603-829C850E2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指令檔說明</a:t>
            </a:r>
            <a:r>
              <a:rPr lang="en-US" altLang="zh-TW" dirty="0"/>
              <a:t>―Print(2)</a:t>
            </a:r>
            <a:endParaRPr lang="zh-TW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7ABA9DBA-FEB1-6987-8ED8-92E19D2773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3716158"/>
              </p:ext>
            </p:extLst>
          </p:nvPr>
        </p:nvGraphicFramePr>
        <p:xfrm>
          <a:off x="838200" y="1825625"/>
          <a:ext cx="10515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3918">
                  <a:extLst>
                    <a:ext uri="{9D8B030D-6E8A-4147-A177-3AD203B41FA5}">
                      <a16:colId xmlns:a16="http://schemas.microsoft.com/office/drawing/2014/main" val="783390639"/>
                    </a:ext>
                  </a:extLst>
                </a:gridCol>
                <a:gridCol w="8081682">
                  <a:extLst>
                    <a:ext uri="{9D8B030D-6E8A-4147-A177-3AD203B41FA5}">
                      <a16:colId xmlns:a16="http://schemas.microsoft.com/office/drawing/2014/main" val="5222900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資訊名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7726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BombCount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總炸彈數量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1315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FlagCount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當前標註的總旗幟數量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7492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OpenBlankCount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當前打開的空白格子數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9729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RemainBlankCount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當前尚未打開的空白格子數，此值為</a:t>
                      </a:r>
                      <a:r>
                        <a:rPr lang="en-US" altLang="zh-TW" dirty="0"/>
                        <a:t>0</a:t>
                      </a:r>
                      <a:r>
                        <a:rPr lang="zh-TW" altLang="en-US" dirty="0"/>
                        <a:t>時，則獲勝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02785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13342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F57ABE-7CC9-6AE7-9881-6E0CDFD3E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指令檔說明</a:t>
            </a:r>
            <a:r>
              <a:rPr lang="en-US" altLang="zh-TW" dirty="0"/>
              <a:t>―Left/</a:t>
            </a:r>
            <a:r>
              <a:rPr lang="en-US" altLang="zh-TW" dirty="0" err="1"/>
              <a:t>RightClick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FAA65B-0F63-C7C4-88D3-DC3A482D4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開啟格子</a:t>
            </a:r>
            <a:endParaRPr lang="en-US" altLang="zh-TW" dirty="0"/>
          </a:p>
          <a:p>
            <a:pPr lvl="1"/>
            <a:r>
              <a:rPr lang="zh-TW" altLang="en-US" dirty="0"/>
              <a:t>格式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 err="1"/>
              <a:t>LeftClick</a:t>
            </a:r>
            <a:r>
              <a:rPr lang="zh-TW" altLang="en-US" dirty="0"/>
              <a:t> </a:t>
            </a:r>
            <a:r>
              <a:rPr lang="en-US" altLang="zh-TW" dirty="0"/>
              <a:t>&lt;row&gt; &lt;col&gt;</a:t>
            </a:r>
          </a:p>
          <a:p>
            <a:pPr lvl="1"/>
            <a:r>
              <a:rPr lang="en-US" altLang="zh-TW" dirty="0"/>
              <a:t>EX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LeftClick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2 3</a:t>
            </a:r>
          </a:p>
          <a:p>
            <a:r>
              <a:rPr lang="zh-TW" altLang="en-US" dirty="0"/>
              <a:t>標註旗幟</a:t>
            </a:r>
            <a:r>
              <a:rPr lang="en-US" altLang="zh-TW" dirty="0"/>
              <a:t>/</a:t>
            </a:r>
            <a:r>
              <a:rPr lang="zh-TW" altLang="en-US" dirty="0"/>
              <a:t>問號，</a:t>
            </a:r>
            <a:r>
              <a:rPr lang="zh-TW" altLang="en-US" dirty="0">
                <a:solidFill>
                  <a:srgbClr val="C00000"/>
                </a:solidFill>
              </a:rPr>
              <a:t>若被標註為旗幟，則不能被開啟</a:t>
            </a:r>
            <a:endParaRPr lang="en-US" altLang="zh-TW" dirty="0">
              <a:solidFill>
                <a:srgbClr val="C00000"/>
              </a:solidFill>
            </a:endParaRPr>
          </a:p>
          <a:p>
            <a:pPr lvl="1"/>
            <a:r>
              <a:rPr lang="zh-TW" altLang="en-US" dirty="0"/>
              <a:t>第一次右鍵標註旗幟，第二次右鍵標註問號，第三次右鍵回復無標註</a:t>
            </a:r>
            <a:endParaRPr lang="en-US" altLang="zh-TW" dirty="0"/>
          </a:p>
          <a:p>
            <a:pPr lvl="1"/>
            <a:r>
              <a:rPr lang="zh-TW" altLang="en-US" dirty="0"/>
              <a:t>格式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 err="1"/>
              <a:t>RightClick</a:t>
            </a:r>
            <a:r>
              <a:rPr lang="zh-TW" altLang="en-US" dirty="0"/>
              <a:t> </a:t>
            </a:r>
            <a:r>
              <a:rPr lang="en-US" altLang="zh-TW" dirty="0"/>
              <a:t>&lt;row&gt; &lt;col&gt;</a:t>
            </a:r>
          </a:p>
          <a:p>
            <a:pPr lvl="1"/>
            <a:r>
              <a:rPr lang="en-US" altLang="zh-TW" dirty="0"/>
              <a:t>EX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RightClick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2 3</a:t>
            </a:r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721051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6F13C4-B97C-AC27-B878-3F1671736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指令檔說明</a:t>
            </a:r>
            <a:r>
              <a:rPr lang="en-US" altLang="zh-TW" dirty="0"/>
              <a:t>―Replay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98AB815-A0DB-31D2-82A9-350A50232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在遊戲結束後，重新進行新一輪的遊戲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0FE60963-2C6C-42C3-A814-6A15E6BA6EDD}"/>
              </a:ext>
            </a:extLst>
          </p:cNvPr>
          <p:cNvGrpSpPr/>
          <p:nvPr/>
        </p:nvGrpSpPr>
        <p:grpSpPr>
          <a:xfrm>
            <a:off x="3293544" y="3256583"/>
            <a:ext cx="5138744" cy="908534"/>
            <a:chOff x="3293544" y="3256583"/>
            <a:chExt cx="5138744" cy="908534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636D8AA8-379D-1D8F-4542-AAF23205C771}"/>
                </a:ext>
              </a:extLst>
            </p:cNvPr>
            <p:cNvSpPr/>
            <p:nvPr/>
          </p:nvSpPr>
          <p:spPr>
            <a:xfrm>
              <a:off x="3293544" y="3256584"/>
              <a:ext cx="1999674" cy="908533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遊戲結束狀態</a:t>
              </a:r>
            </a:p>
          </p:txBody>
        </p:sp>
        <p:sp>
          <p:nvSpPr>
            <p:cNvPr id="5" name="箭號: 向右 4">
              <a:extLst>
                <a:ext uri="{FF2B5EF4-FFF2-40B4-BE49-F238E27FC236}">
                  <a16:creationId xmlns:a16="http://schemas.microsoft.com/office/drawing/2014/main" id="{A449609D-051A-ACAB-F669-D58C68307203}"/>
                </a:ext>
              </a:extLst>
            </p:cNvPr>
            <p:cNvSpPr/>
            <p:nvPr/>
          </p:nvSpPr>
          <p:spPr>
            <a:xfrm>
              <a:off x="5441575" y="3518109"/>
              <a:ext cx="842682" cy="38548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DF2073D6-C392-CEB5-E87B-65B40BE45E3C}"/>
                </a:ext>
              </a:extLst>
            </p:cNvPr>
            <p:cNvSpPr/>
            <p:nvPr/>
          </p:nvSpPr>
          <p:spPr>
            <a:xfrm>
              <a:off x="6432614" y="3256583"/>
              <a:ext cx="1999674" cy="90853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待機狀態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795489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7D930B-8733-7A57-5825-A67F99886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指令檔說明</a:t>
            </a:r>
            <a:r>
              <a:rPr lang="en-US" altLang="zh-TW" dirty="0"/>
              <a:t>―Quit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0592836-C094-4539-D8D3-1F0BF36D4B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在遊戲結束後，關閉整個程式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267869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077803-6A00-FCEA-CBF7-783F1224B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執行方式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28B783-AC7A-2108-10C0-A9CABA4018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92436" cy="4351338"/>
          </a:xfrm>
        </p:spPr>
        <p:txBody>
          <a:bodyPr>
            <a:normAutofit/>
          </a:bodyPr>
          <a:lstStyle/>
          <a:p>
            <a:r>
              <a:rPr lang="zh-TW" altLang="en-US" dirty="0"/>
              <a:t>專案必須打包成</a:t>
            </a:r>
            <a:r>
              <a:rPr lang="en-US" altLang="zh-TW" dirty="0"/>
              <a:t>Windows</a:t>
            </a:r>
            <a:r>
              <a:rPr lang="zh-TW" altLang="en-US" dirty="0"/>
              <a:t>可執行的</a:t>
            </a:r>
            <a:r>
              <a:rPr lang="en-US" altLang="zh-TW" dirty="0"/>
              <a:t>exe</a:t>
            </a:r>
            <a:r>
              <a:rPr lang="zh-TW" altLang="en-US" dirty="0"/>
              <a:t>檔，並命名為</a:t>
            </a:r>
            <a:r>
              <a:rPr lang="en-US" altLang="zh-TW" dirty="0">
                <a:solidFill>
                  <a:srgbClr val="C00000"/>
                </a:solidFill>
              </a:rPr>
              <a:t>MineSweeper.exe</a:t>
            </a:r>
          </a:p>
          <a:p>
            <a:r>
              <a:rPr lang="zh-TW" altLang="en-US" dirty="0"/>
              <a:t>執行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endParaRPr lang="en-US" altLang="zh-TW" dirty="0"/>
          </a:p>
          <a:p>
            <a:pPr lvl="1"/>
            <a:r>
              <a:rPr lang="zh-TW" altLang="en-US" dirty="0"/>
              <a:t>指令檔模式 </a:t>
            </a:r>
            <a:r>
              <a:rPr lang="en-US" altLang="zh-TW" dirty="0"/>
              <a:t>:</a:t>
            </a:r>
            <a:r>
              <a:rPr lang="zh-TW" altLang="en-US" dirty="0"/>
              <a:t> 輸入指令檔，將所有輸出寫入輸出檔</a:t>
            </a:r>
            <a:endParaRPr lang="en-US" altLang="zh-TW" dirty="0"/>
          </a:p>
          <a:p>
            <a:pPr lvl="2"/>
            <a:r>
              <a:rPr lang="zh-TW" altLang="en-US" dirty="0"/>
              <a:t>格式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MineSweeper.exe </a:t>
            </a:r>
            <a:r>
              <a:rPr lang="en-US" altLang="zh-TW" dirty="0" err="1"/>
              <a:t>CommandFile</a:t>
            </a:r>
            <a:r>
              <a:rPr lang="en-US" altLang="zh-TW" dirty="0"/>
              <a:t> &lt;</a:t>
            </a:r>
            <a:r>
              <a:rPr lang="zh-TW" altLang="en-US" dirty="0"/>
              <a:t>輸入指令檔</a:t>
            </a:r>
            <a:r>
              <a:rPr lang="en-US" altLang="zh-TW" dirty="0"/>
              <a:t>&gt;</a:t>
            </a:r>
            <a:r>
              <a:rPr lang="zh-TW" altLang="en-US" dirty="0"/>
              <a:t> </a:t>
            </a:r>
            <a:r>
              <a:rPr lang="en-US" altLang="zh-TW" dirty="0"/>
              <a:t>&lt;</a:t>
            </a:r>
            <a:r>
              <a:rPr lang="zh-TW" altLang="en-US" dirty="0"/>
              <a:t>輸出檔</a:t>
            </a:r>
            <a:r>
              <a:rPr lang="en-US" altLang="zh-TW" dirty="0"/>
              <a:t>&gt;</a:t>
            </a:r>
          </a:p>
          <a:p>
            <a:pPr lvl="2"/>
            <a:r>
              <a:rPr lang="en-US" altLang="zh-TW" dirty="0"/>
              <a:t>EX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MineSweeper.exe </a:t>
            </a:r>
            <a:r>
              <a:rPr lang="en-US" altLang="zh-TW" dirty="0" err="1"/>
              <a:t>CommandFile</a:t>
            </a:r>
            <a:r>
              <a:rPr lang="en-US" altLang="zh-TW" dirty="0"/>
              <a:t> command.txt output.txt</a:t>
            </a:r>
          </a:p>
          <a:p>
            <a:pPr lvl="1"/>
            <a:r>
              <a:rPr lang="zh-TW" altLang="en-US" dirty="0"/>
              <a:t>輸入指令模式 </a:t>
            </a:r>
            <a:r>
              <a:rPr lang="en-US" altLang="zh-TW" dirty="0"/>
              <a:t>:</a:t>
            </a:r>
            <a:r>
              <a:rPr lang="zh-TW" altLang="en-US" dirty="0"/>
              <a:t> 用</a:t>
            </a:r>
            <a:r>
              <a:rPr lang="en-US" altLang="zh-TW" dirty="0" err="1"/>
              <a:t>cin</a:t>
            </a:r>
            <a:r>
              <a:rPr lang="zh-TW" altLang="en-US" dirty="0"/>
              <a:t>輸入指令，</a:t>
            </a:r>
            <a:r>
              <a:rPr lang="en-US" altLang="zh-TW" dirty="0" err="1"/>
              <a:t>cout</a:t>
            </a:r>
            <a:r>
              <a:rPr lang="zh-TW" altLang="en-US" dirty="0"/>
              <a:t>輸出結果</a:t>
            </a:r>
            <a:endParaRPr lang="en-US" altLang="zh-TW" dirty="0"/>
          </a:p>
          <a:p>
            <a:pPr lvl="2"/>
            <a:r>
              <a:rPr lang="zh-TW" altLang="en-US" dirty="0"/>
              <a:t>格式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MineSweeper.exe </a:t>
            </a:r>
            <a:r>
              <a:rPr lang="en-US" altLang="zh-TW" dirty="0" err="1"/>
              <a:t>CommandInput</a:t>
            </a:r>
            <a:endParaRPr lang="en-US" altLang="zh-TW" dirty="0"/>
          </a:p>
          <a:p>
            <a:pPr lvl="1"/>
            <a:r>
              <a:rPr lang="en-US" altLang="zh-TW" dirty="0"/>
              <a:t>GUI</a:t>
            </a:r>
            <a:r>
              <a:rPr lang="zh-TW" altLang="en-US" dirty="0"/>
              <a:t>模式 </a:t>
            </a:r>
            <a:r>
              <a:rPr lang="en-US" altLang="zh-TW" dirty="0"/>
              <a:t>:</a:t>
            </a:r>
            <a:r>
              <a:rPr lang="zh-TW" altLang="en-US" dirty="0"/>
              <a:t> 開啟</a:t>
            </a:r>
            <a:r>
              <a:rPr lang="en-US" altLang="zh-TW" dirty="0"/>
              <a:t>GUI</a:t>
            </a:r>
            <a:r>
              <a:rPr lang="zh-TW" altLang="en-US" dirty="0"/>
              <a:t>進行遊玩</a:t>
            </a:r>
            <a:endParaRPr lang="en-US" altLang="zh-TW" dirty="0"/>
          </a:p>
          <a:p>
            <a:pPr lvl="2"/>
            <a:r>
              <a:rPr lang="zh-TW" altLang="en-US" dirty="0"/>
              <a:t>格式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MineSweeper.exe GUI</a:t>
            </a:r>
          </a:p>
          <a:p>
            <a:r>
              <a:rPr lang="zh-TW" altLang="en-US" dirty="0"/>
              <a:t>若有加分項，則必須擁有可測試之模式，否則不給分</a:t>
            </a:r>
            <a:endParaRPr lang="en-US" altLang="zh-TW" dirty="0"/>
          </a:p>
          <a:p>
            <a:pPr lvl="2"/>
            <a:endParaRPr lang="zh-TW" altLang="en-US" dirty="0"/>
          </a:p>
        </p:txBody>
      </p:sp>
      <p:sp>
        <p:nvSpPr>
          <p:cNvPr id="4" name="左大括弧 3">
            <a:extLst>
              <a:ext uri="{FF2B5EF4-FFF2-40B4-BE49-F238E27FC236}">
                <a16:creationId xmlns:a16="http://schemas.microsoft.com/office/drawing/2014/main" id="{485F59F5-2768-DA40-3D3B-C4DFDA2E7769}"/>
              </a:ext>
            </a:extLst>
          </p:cNvPr>
          <p:cNvSpPr/>
          <p:nvPr/>
        </p:nvSpPr>
        <p:spPr>
          <a:xfrm>
            <a:off x="1031795" y="2877670"/>
            <a:ext cx="309283" cy="932329"/>
          </a:xfrm>
          <a:prstGeom prst="leftBrac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25EFFC7-2339-9A6A-3A36-1D0C02134F87}"/>
              </a:ext>
            </a:extLst>
          </p:cNvPr>
          <p:cNvSpPr txBox="1"/>
          <p:nvPr/>
        </p:nvSpPr>
        <p:spPr>
          <a:xfrm>
            <a:off x="-94548" y="3019802"/>
            <a:ext cx="1338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測試主功能</a:t>
            </a: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必須實作</a:t>
            </a:r>
          </a:p>
        </p:txBody>
      </p:sp>
      <p:sp>
        <p:nvSpPr>
          <p:cNvPr id="6" name="左大括弧 5">
            <a:extLst>
              <a:ext uri="{FF2B5EF4-FFF2-40B4-BE49-F238E27FC236}">
                <a16:creationId xmlns:a16="http://schemas.microsoft.com/office/drawing/2014/main" id="{14414337-DE80-8BCB-0BE1-055FA721024D}"/>
              </a:ext>
            </a:extLst>
          </p:cNvPr>
          <p:cNvSpPr/>
          <p:nvPr/>
        </p:nvSpPr>
        <p:spPr>
          <a:xfrm>
            <a:off x="1031794" y="3949841"/>
            <a:ext cx="309283" cy="1193702"/>
          </a:xfrm>
          <a:prstGeom prst="leftBrac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2F712E7-E9A9-D68F-E232-582AD17EC918}"/>
              </a:ext>
            </a:extLst>
          </p:cNvPr>
          <p:cNvSpPr txBox="1"/>
          <p:nvPr/>
        </p:nvSpPr>
        <p:spPr>
          <a:xfrm>
            <a:off x="-96797" y="4377415"/>
            <a:ext cx="13410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測試加分項</a:t>
            </a:r>
          </a:p>
        </p:txBody>
      </p:sp>
    </p:spTree>
    <p:extLst>
      <p:ext uri="{BB962C8B-B14F-4D97-AF65-F5344CB8AC3E}">
        <p14:creationId xmlns:p14="http://schemas.microsoft.com/office/powerpoint/2010/main" val="7166915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9D6095-BF85-D0F4-CBA2-572FCA333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輸出格式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C5332BD-9C97-6747-5F09-CADEBE209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除了</a:t>
            </a:r>
            <a:r>
              <a:rPr lang="en-US" altLang="zh-TW" dirty="0"/>
              <a:t>Print</a:t>
            </a:r>
            <a:r>
              <a:rPr lang="zh-TW" altLang="en-US" dirty="0"/>
              <a:t>指令外，其餘指令需印出該指令是否執行成功</a:t>
            </a:r>
            <a:r>
              <a:rPr lang="en-US" altLang="zh-TW" dirty="0"/>
              <a:t>(</a:t>
            </a:r>
            <a:r>
              <a:rPr lang="zh-TW" altLang="en-US" dirty="0"/>
              <a:t>防呆機制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格式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&lt;</a:t>
            </a:r>
            <a:r>
              <a:rPr lang="zh-TW" altLang="en-US" dirty="0"/>
              <a:t>指令</a:t>
            </a:r>
            <a:r>
              <a:rPr lang="en-US" altLang="zh-TW" dirty="0"/>
              <a:t>&gt;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Success/Failed</a:t>
            </a:r>
          </a:p>
          <a:p>
            <a:endParaRPr lang="en-US" altLang="zh-TW" dirty="0"/>
          </a:p>
          <a:p>
            <a:r>
              <a:rPr lang="zh-TW" altLang="en-US" dirty="0"/>
              <a:t>當遊戲獲勝或失敗時，輸出</a:t>
            </a:r>
            <a:r>
              <a:rPr lang="en-US" altLang="zh-TW" dirty="0"/>
              <a:t>You win/lose the game</a:t>
            </a:r>
          </a:p>
        </p:txBody>
      </p:sp>
    </p:spTree>
    <p:extLst>
      <p:ext uri="{BB962C8B-B14F-4D97-AF65-F5344CB8AC3E}">
        <p14:creationId xmlns:p14="http://schemas.microsoft.com/office/powerpoint/2010/main" val="3189201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FDBEAA-9B03-A81B-0CB9-311C23373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Table of Content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840DA74-D4E9-A50D-F287-7E034A0ED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4682"/>
            <a:ext cx="10515600" cy="4572281"/>
          </a:xfrm>
        </p:spPr>
        <p:txBody>
          <a:bodyPr>
            <a:normAutofit/>
          </a:bodyPr>
          <a:lstStyle/>
          <a:p>
            <a:r>
              <a:rPr lang="zh-TW" altLang="en-US" dirty="0"/>
              <a:t>踩地雷簡介</a:t>
            </a:r>
            <a:endParaRPr lang="en-US" altLang="zh-TW" dirty="0"/>
          </a:p>
          <a:p>
            <a:r>
              <a:rPr lang="zh-TW" altLang="en-US" dirty="0"/>
              <a:t>評分項目</a:t>
            </a:r>
            <a:endParaRPr lang="en-US" altLang="zh-TW" dirty="0"/>
          </a:p>
          <a:p>
            <a:pPr lvl="1"/>
            <a:r>
              <a:rPr lang="zh-TW" altLang="en-US" dirty="0"/>
              <a:t>主功能</a:t>
            </a:r>
            <a:endParaRPr lang="en-US" altLang="zh-TW" dirty="0"/>
          </a:p>
          <a:p>
            <a:pPr lvl="1"/>
            <a:r>
              <a:rPr lang="zh-TW" altLang="en-US" dirty="0"/>
              <a:t>加分功能</a:t>
            </a:r>
            <a:endParaRPr lang="en-US" altLang="zh-TW" dirty="0"/>
          </a:p>
          <a:p>
            <a:r>
              <a:rPr lang="zh-TW" altLang="en-US" dirty="0"/>
              <a:t>遊戲流程、遊戲狀態</a:t>
            </a:r>
            <a:endParaRPr lang="en-US" altLang="zh-TW" dirty="0"/>
          </a:p>
          <a:p>
            <a:r>
              <a:rPr lang="zh-TW" altLang="en-US" dirty="0"/>
              <a:t>指令檔、盤面檔說明</a:t>
            </a:r>
            <a:endParaRPr lang="en-US" altLang="zh-TW" dirty="0"/>
          </a:p>
          <a:p>
            <a:r>
              <a:rPr lang="zh-TW" altLang="en-US" dirty="0"/>
              <a:t>執行方式與輸出</a:t>
            </a:r>
            <a:endParaRPr lang="en-US" altLang="zh-TW" dirty="0"/>
          </a:p>
          <a:p>
            <a:r>
              <a:rPr lang="zh-TW" altLang="en-US" dirty="0"/>
              <a:t>成果範例</a:t>
            </a:r>
            <a:endParaRPr lang="en-US" altLang="zh-TW" dirty="0"/>
          </a:p>
          <a:p>
            <a:r>
              <a:rPr lang="en-US" altLang="zh-TW" dirty="0"/>
              <a:t>Q&amp;A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01541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3D04DC-F864-3C4C-C460-7233101AB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輸出格式</a:t>
            </a:r>
            <a:r>
              <a:rPr lang="en-US" altLang="zh-TW" dirty="0"/>
              <a:t>―</a:t>
            </a:r>
            <a:r>
              <a:rPr lang="zh-TW" altLang="en-US" dirty="0"/>
              <a:t>範例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152F733-6E1C-7893-D2E5-3A20F13A8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35496"/>
            <a:ext cx="4120542" cy="2587007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CA2827EC-3EEE-39A3-3FE0-EEBA37DB61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5076" y="0"/>
            <a:ext cx="3536529" cy="6858000"/>
          </a:xfrm>
          <a:prstGeom prst="rect">
            <a:avLst/>
          </a:prstGeom>
        </p:spPr>
      </p:pic>
      <p:sp>
        <p:nvSpPr>
          <p:cNvPr id="10" name="箭號: 向右 9">
            <a:extLst>
              <a:ext uri="{FF2B5EF4-FFF2-40B4-BE49-F238E27FC236}">
                <a16:creationId xmlns:a16="http://schemas.microsoft.com/office/drawing/2014/main" id="{94E8AB7D-D6BA-E8A1-B675-EB7B43C61581}"/>
              </a:ext>
            </a:extLst>
          </p:cNvPr>
          <p:cNvSpPr/>
          <p:nvPr/>
        </p:nvSpPr>
        <p:spPr>
          <a:xfrm>
            <a:off x="5057833" y="3101788"/>
            <a:ext cx="1878151" cy="8337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5FA5941-B2CF-5E5F-F3CE-2220A31A741A}"/>
              </a:ext>
            </a:extLst>
          </p:cNvPr>
          <p:cNvSpPr txBox="1"/>
          <p:nvPr/>
        </p:nvSpPr>
        <p:spPr>
          <a:xfrm>
            <a:off x="1966823" y="169068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輸入指令檔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9E1645A-8D10-4389-89BA-A829A444831E}"/>
              </a:ext>
            </a:extLst>
          </p:cNvPr>
          <p:cNvSpPr txBox="1"/>
          <p:nvPr/>
        </p:nvSpPr>
        <p:spPr>
          <a:xfrm>
            <a:off x="6058821" y="36512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輸出檔</a:t>
            </a:r>
          </a:p>
        </p:txBody>
      </p:sp>
    </p:spTree>
    <p:extLst>
      <p:ext uri="{BB962C8B-B14F-4D97-AF65-F5344CB8AC3E}">
        <p14:creationId xmlns:p14="http://schemas.microsoft.com/office/powerpoint/2010/main" val="12585946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077803-6A00-FCEA-CBF7-783F1224B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成果範例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28B783-AC7A-2108-10C0-A9CABA4018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日後將上傳於</a:t>
            </a:r>
            <a:r>
              <a:rPr lang="en-US" altLang="zh-TW" dirty="0"/>
              <a:t>Moodle</a:t>
            </a:r>
          </a:p>
          <a:p>
            <a:r>
              <a:rPr lang="zh-TW" altLang="en-US" dirty="0"/>
              <a:t>內部會附上三個指令檔與結果檔，以供驗證</a:t>
            </a:r>
          </a:p>
        </p:txBody>
      </p:sp>
    </p:spTree>
    <p:extLst>
      <p:ext uri="{BB962C8B-B14F-4D97-AF65-F5344CB8AC3E}">
        <p14:creationId xmlns:p14="http://schemas.microsoft.com/office/powerpoint/2010/main" val="27872664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C62CA5-B6CE-634C-CFD1-FCCDED826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分組表單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9ABB3F-4A1E-08AE-6F72-65A06C2F4D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3~4</a:t>
            </a:r>
            <a:r>
              <a:rPr lang="zh-TW" altLang="en-US" dirty="0"/>
              <a:t>個人一組，需填寫組長</a:t>
            </a:r>
            <a:r>
              <a:rPr lang="en-US" altLang="zh-TW" dirty="0"/>
              <a:t>email</a:t>
            </a:r>
          </a:p>
          <a:p>
            <a:r>
              <a:rPr lang="zh-TW" altLang="en-US" dirty="0"/>
              <a:t>湊不齊組員</a:t>
            </a:r>
            <a:r>
              <a:rPr lang="en-US" altLang="zh-TW" dirty="0"/>
              <a:t>(1~2</a:t>
            </a:r>
            <a:r>
              <a:rPr lang="zh-TW" altLang="en-US" dirty="0"/>
              <a:t>人</a:t>
            </a:r>
            <a:r>
              <a:rPr lang="en-US" altLang="zh-TW" dirty="0"/>
              <a:t>)</a:t>
            </a:r>
            <a:r>
              <a:rPr lang="zh-TW" altLang="en-US" dirty="0"/>
              <a:t>，也可直接填寫，助教會隨機配對湊成一組</a:t>
            </a:r>
            <a:endParaRPr lang="en-US" altLang="zh-TW" dirty="0"/>
          </a:p>
          <a:p>
            <a:r>
              <a:rPr lang="zh-TW" altLang="en-US" dirty="0"/>
              <a:t>表單開放填寫至</a:t>
            </a:r>
            <a:r>
              <a:rPr lang="en-US" altLang="zh-TW" dirty="0"/>
              <a:t>4/9 23:59</a:t>
            </a:r>
            <a:r>
              <a:rPr lang="zh-TW" altLang="en-US" dirty="0"/>
              <a:t>，未填寫者，將被隨機分組</a:t>
            </a:r>
            <a:endParaRPr lang="en-US" altLang="zh-TW" dirty="0"/>
          </a:p>
          <a:p>
            <a:r>
              <a:rPr lang="en-US" altLang="zh-TW" dirty="0"/>
              <a:t>4/10</a:t>
            </a:r>
            <a:r>
              <a:rPr lang="zh-TW" altLang="en-US" dirty="0"/>
              <a:t>將公布最終分組名單與組別編號</a:t>
            </a:r>
            <a:endParaRPr lang="en-US" altLang="zh-TW" dirty="0"/>
          </a:p>
          <a:p>
            <a:r>
              <a:rPr lang="en-US" altLang="zh-TW" dirty="0"/>
              <a:t>(</a:t>
            </a:r>
            <a:r>
              <a:rPr lang="zh-TW" altLang="en-US" dirty="0"/>
              <a:t>註</a:t>
            </a:r>
            <a:r>
              <a:rPr lang="en-US" altLang="zh-TW" dirty="0"/>
              <a:t>:</a:t>
            </a:r>
            <a:r>
              <a:rPr lang="zh-TW" altLang="en-US" dirty="0"/>
              <a:t>此分組僅限</a:t>
            </a:r>
            <a:r>
              <a:rPr lang="en-US" altLang="zh-TW" dirty="0"/>
              <a:t>P1</a:t>
            </a:r>
            <a:r>
              <a:rPr lang="zh-TW" altLang="en-US" dirty="0"/>
              <a:t>，</a:t>
            </a:r>
            <a:r>
              <a:rPr lang="en-US" altLang="zh-TW" dirty="0"/>
              <a:t>P2</a:t>
            </a:r>
            <a:r>
              <a:rPr lang="zh-TW" altLang="en-US" dirty="0"/>
              <a:t>與</a:t>
            </a:r>
            <a:r>
              <a:rPr lang="en-US" altLang="zh-TW" dirty="0"/>
              <a:t>P3</a:t>
            </a:r>
            <a:r>
              <a:rPr lang="zh-TW" altLang="en-US" dirty="0"/>
              <a:t>會再進行分組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表單連結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>
                <a:hlinkClick r:id="rId2"/>
              </a:rPr>
              <a:t>https://docs.google.com/forms/d/e/1FAIpQLSd31eJ365IoB0OekrrKGYjfGRLPEH_t7rmGUZfmKtaX74i88g/viewform</a:t>
            </a:r>
            <a:endParaRPr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99C1BD4-217E-892F-A075-5441749576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26" y="0"/>
            <a:ext cx="2353574" cy="235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3011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0AE9FCB-0153-66BE-89AE-E49ADA794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540" y="89080"/>
            <a:ext cx="10515600" cy="1325563"/>
          </a:xfrm>
        </p:spPr>
        <p:txBody>
          <a:bodyPr/>
          <a:lstStyle/>
          <a:p>
            <a:r>
              <a:rPr lang="zh-TW" altLang="en-US" dirty="0"/>
              <a:t>繳交格式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6B8DB9A-A752-DBD8-D094-83696A056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58250" y="668460"/>
            <a:ext cx="4038600" cy="4895850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altLang="zh-TW" dirty="0"/>
              <a:t>Group#_P1</a:t>
            </a:r>
          </a:p>
          <a:p>
            <a:pPr marL="0" indent="0">
              <a:buNone/>
            </a:pPr>
            <a:r>
              <a:rPr lang="en-US" altLang="zh-TW" dirty="0"/>
              <a:t>    ├─exe</a:t>
            </a:r>
          </a:p>
          <a:p>
            <a:pPr marL="0" indent="0">
              <a:buNone/>
            </a:pPr>
            <a:r>
              <a:rPr lang="en-US" altLang="zh-TW" dirty="0"/>
              <a:t>    │      MineSweeper.exe</a:t>
            </a:r>
          </a:p>
          <a:p>
            <a:pPr marL="0" indent="0">
              <a:buNone/>
            </a:pPr>
            <a:r>
              <a:rPr lang="en-US" altLang="zh-TW" dirty="0"/>
              <a:t>    │      README.txt</a:t>
            </a:r>
          </a:p>
          <a:p>
            <a:pPr marL="0" indent="0">
              <a:buNone/>
            </a:pPr>
            <a:r>
              <a:rPr lang="zh-TW" altLang="en-US" dirty="0"/>
              <a:t>    </a:t>
            </a:r>
            <a:r>
              <a:rPr lang="en-US" altLang="zh-TW" dirty="0"/>
              <a:t>├─project</a:t>
            </a:r>
          </a:p>
          <a:p>
            <a:pPr marL="0" indent="0">
              <a:buNone/>
            </a:pPr>
            <a:r>
              <a:rPr lang="zh-TW" altLang="en-US" dirty="0"/>
              <a:t>    </a:t>
            </a:r>
            <a:r>
              <a:rPr lang="en-US" altLang="zh-TW" dirty="0"/>
              <a:t>│      README.txt</a:t>
            </a:r>
          </a:p>
          <a:p>
            <a:pPr marL="0" indent="0">
              <a:buNone/>
            </a:pPr>
            <a:r>
              <a:rPr lang="en-US" altLang="zh-TW" dirty="0"/>
              <a:t>    │      MineSweeper.GUI.Qt.sln</a:t>
            </a:r>
          </a:p>
          <a:p>
            <a:pPr marL="0" indent="0">
              <a:buNone/>
            </a:pPr>
            <a:r>
              <a:rPr lang="en-US" altLang="zh-TW" dirty="0"/>
              <a:t>    │      </a:t>
            </a:r>
            <a:r>
              <a:rPr lang="en-US" altLang="zh-TW" dirty="0" err="1"/>
              <a:t>MineSweeper.GUI.Qt.vcxproj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    │</a:t>
            </a:r>
            <a:r>
              <a:rPr lang="zh-TW" altLang="en-US" dirty="0"/>
              <a:t>      </a:t>
            </a:r>
            <a:r>
              <a:rPr lang="en-US" altLang="zh-TW" dirty="0"/>
              <a:t>…</a:t>
            </a:r>
          </a:p>
          <a:p>
            <a:pPr marL="0" indent="0">
              <a:buNone/>
            </a:pPr>
            <a:r>
              <a:rPr lang="en-US" altLang="zh-TW" dirty="0"/>
              <a:t>    ├─</a:t>
            </a:r>
            <a:r>
              <a:rPr lang="en-US" altLang="zh-TW" dirty="0" err="1"/>
              <a:t>src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    │ main.cpp</a:t>
            </a:r>
          </a:p>
          <a:p>
            <a:pPr marL="0" indent="0">
              <a:buNone/>
            </a:pPr>
            <a:r>
              <a:rPr lang="en-US" altLang="zh-TW" dirty="0"/>
              <a:t>    │ MineSweeperGUI.cpp</a:t>
            </a:r>
          </a:p>
          <a:p>
            <a:pPr marL="0" indent="0">
              <a:buNone/>
            </a:pPr>
            <a:r>
              <a:rPr lang="en-US" altLang="zh-TW" dirty="0"/>
              <a:t>    │ </a:t>
            </a:r>
            <a:r>
              <a:rPr lang="en-US" altLang="zh-TW" dirty="0" err="1"/>
              <a:t>MineSweeperGUI.h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    │      …</a:t>
            </a:r>
          </a:p>
          <a:p>
            <a:pPr marL="0" indent="0">
              <a:buNone/>
            </a:pPr>
            <a:r>
              <a:rPr lang="en-US" altLang="zh-TW" dirty="0"/>
              <a:t>    ├─DEMO_VIDEO.mp4</a:t>
            </a:r>
          </a:p>
          <a:p>
            <a:pPr marL="0" indent="0">
              <a:buNone/>
            </a:pPr>
            <a:r>
              <a:rPr lang="en-US" altLang="zh-TW" dirty="0"/>
              <a:t>    │  </a:t>
            </a:r>
          </a:p>
          <a:p>
            <a:pPr marL="0" indent="0">
              <a:buNone/>
            </a:pPr>
            <a:r>
              <a:rPr lang="en-US" altLang="zh-TW" dirty="0"/>
              <a:t>    └─</a:t>
            </a:r>
            <a:r>
              <a:rPr lang="zh-TW" altLang="en-US" dirty="0"/>
              <a:t>工作分配表</a:t>
            </a:r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1A42C7A6-F1D2-C28E-B320-5701952EF4E0}"/>
              </a:ext>
            </a:extLst>
          </p:cNvPr>
          <p:cNvSpPr txBox="1">
            <a:spLocks/>
          </p:cNvSpPr>
          <p:nvPr/>
        </p:nvSpPr>
        <p:spPr>
          <a:xfrm>
            <a:off x="241540" y="1164566"/>
            <a:ext cx="8616710" cy="49832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Times New Roman" panose="02020603050405020304" pitchFamily="18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Times New Roman" panose="02020603050405020304" pitchFamily="18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最外層的資料夾命名為</a:t>
            </a:r>
            <a:r>
              <a:rPr lang="en-US" altLang="zh-TW" dirty="0"/>
              <a:t>Group</a:t>
            </a:r>
            <a:r>
              <a:rPr lang="zh-TW" altLang="en-US" dirty="0"/>
              <a:t>編號</a:t>
            </a:r>
            <a:r>
              <a:rPr lang="en-US" altLang="zh-TW" dirty="0"/>
              <a:t>_P1</a:t>
            </a:r>
          </a:p>
          <a:p>
            <a:r>
              <a:rPr lang="zh-TW" altLang="en-US" dirty="0"/>
              <a:t>內部結構如下</a:t>
            </a:r>
            <a:r>
              <a:rPr lang="en-US" altLang="zh-TW" dirty="0"/>
              <a:t>:</a:t>
            </a:r>
          </a:p>
          <a:p>
            <a:pPr lvl="1"/>
            <a:r>
              <a:rPr lang="en-US" altLang="zh-TW" dirty="0"/>
              <a:t>exe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把編譯好的執行檔放置於此，</a:t>
            </a:r>
            <a:r>
              <a:rPr lang="zh-TW" altLang="en-US" dirty="0">
                <a:solidFill>
                  <a:srgbClr val="C00000"/>
                </a:solidFill>
              </a:rPr>
              <a:t>並附上</a:t>
            </a:r>
            <a:r>
              <a:rPr lang="en-US" altLang="zh-TW" dirty="0">
                <a:solidFill>
                  <a:srgbClr val="C00000"/>
                </a:solidFill>
              </a:rPr>
              <a:t>README</a:t>
            </a:r>
            <a:r>
              <a:rPr lang="zh-TW" altLang="en-US" dirty="0"/>
              <a:t>，撰寫你的程式使用說明</a:t>
            </a:r>
            <a:endParaRPr lang="en-US" altLang="zh-TW" dirty="0"/>
          </a:p>
          <a:p>
            <a:pPr lvl="1"/>
            <a:r>
              <a:rPr lang="en-US" altLang="zh-TW" dirty="0"/>
              <a:t>project : </a:t>
            </a:r>
            <a:r>
              <a:rPr lang="zh-TW" altLang="en-US" dirty="0"/>
              <a:t>把你開發用的專案整個放進來，確保能在任何電腦上編譯，</a:t>
            </a:r>
            <a:r>
              <a:rPr lang="zh-TW" altLang="en-US" dirty="0">
                <a:solidFill>
                  <a:srgbClr val="C00000"/>
                </a:solidFill>
              </a:rPr>
              <a:t>並附上</a:t>
            </a:r>
            <a:r>
              <a:rPr lang="en-US" altLang="zh-TW" dirty="0">
                <a:solidFill>
                  <a:srgbClr val="C00000"/>
                </a:solidFill>
              </a:rPr>
              <a:t>README</a:t>
            </a:r>
            <a:r>
              <a:rPr lang="zh-TW" altLang="en-US" dirty="0"/>
              <a:t>，撰寫你的專案要如何編譯</a:t>
            </a:r>
            <a:r>
              <a:rPr lang="en-US" altLang="zh-TW" dirty="0"/>
              <a:t>(</a:t>
            </a:r>
            <a:r>
              <a:rPr lang="zh-TW" altLang="en-US" dirty="0"/>
              <a:t>可使用</a:t>
            </a:r>
            <a:r>
              <a:rPr lang="en-US" altLang="zh-TW" dirty="0" err="1"/>
              <a:t>cmake</a:t>
            </a:r>
            <a:r>
              <a:rPr lang="zh-TW" altLang="en-US" dirty="0"/>
              <a:t>或</a:t>
            </a:r>
            <a:r>
              <a:rPr lang="en-US" altLang="zh-TW" dirty="0" err="1"/>
              <a:t>qmake</a:t>
            </a:r>
            <a:r>
              <a:rPr lang="zh-TW" altLang="en-US" dirty="0"/>
              <a:t>等工具輔助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 err="1"/>
              <a:t>src</a:t>
            </a:r>
            <a:r>
              <a:rPr lang="en-US" altLang="zh-TW" dirty="0"/>
              <a:t> : </a:t>
            </a:r>
            <a:r>
              <a:rPr lang="zh-TW" altLang="en-US" dirty="0"/>
              <a:t>把你的所有程式碼，複製一份放到這裡</a:t>
            </a:r>
            <a:endParaRPr lang="en-US" altLang="zh-TW" dirty="0"/>
          </a:p>
          <a:p>
            <a:pPr lvl="1"/>
            <a:r>
              <a:rPr lang="zh-TW" altLang="en-US" dirty="0">
                <a:solidFill>
                  <a:srgbClr val="C00000"/>
                </a:solidFill>
              </a:rPr>
              <a:t>正常來說，</a:t>
            </a:r>
            <a:r>
              <a:rPr lang="en-US" altLang="zh-TW" dirty="0">
                <a:solidFill>
                  <a:srgbClr val="C00000"/>
                </a:solidFill>
              </a:rPr>
              <a:t>project</a:t>
            </a:r>
            <a:r>
              <a:rPr lang="zh-TW" altLang="en-US" dirty="0">
                <a:solidFill>
                  <a:srgbClr val="C00000"/>
                </a:solidFill>
              </a:rPr>
              <a:t>與</a:t>
            </a:r>
            <a:r>
              <a:rPr lang="en-US" altLang="zh-TW" dirty="0" err="1">
                <a:solidFill>
                  <a:srgbClr val="C00000"/>
                </a:solidFill>
              </a:rPr>
              <a:t>src</a:t>
            </a:r>
            <a:r>
              <a:rPr lang="zh-TW" altLang="en-US" dirty="0">
                <a:solidFill>
                  <a:srgbClr val="C00000"/>
                </a:solidFill>
              </a:rPr>
              <a:t>內都要有程式碼</a:t>
            </a:r>
            <a:endParaRPr lang="en-US" altLang="zh-TW" dirty="0">
              <a:solidFill>
                <a:srgbClr val="C00000"/>
              </a:solidFill>
            </a:endParaRPr>
          </a:p>
          <a:p>
            <a:pPr lvl="1"/>
            <a:r>
              <a:rPr lang="en-US" altLang="zh-TW" dirty="0"/>
              <a:t>DEMO_VIDEO.mp4 :</a:t>
            </a:r>
            <a:r>
              <a:rPr lang="zh-TW" altLang="en-US" dirty="0"/>
              <a:t> 錄製遊玩一局踩地雷的影片</a:t>
            </a:r>
            <a:endParaRPr lang="en-US" altLang="zh-TW" dirty="0"/>
          </a:p>
          <a:p>
            <a:pPr lvl="1"/>
            <a:r>
              <a:rPr lang="zh-TW" altLang="en-US" dirty="0"/>
              <a:t>工作分配表 </a:t>
            </a:r>
            <a:r>
              <a:rPr lang="en-US" altLang="zh-TW" dirty="0"/>
              <a:t>:</a:t>
            </a:r>
            <a:r>
              <a:rPr lang="zh-TW" altLang="en-US" dirty="0"/>
              <a:t> 含各組員貢獻比例</a:t>
            </a:r>
            <a:endParaRPr lang="en-US" altLang="zh-TW" dirty="0"/>
          </a:p>
          <a:p>
            <a:pPr lvl="1"/>
            <a:r>
              <a:rPr lang="zh-TW" altLang="en-US" dirty="0"/>
              <a:t>將上述</a:t>
            </a:r>
            <a:r>
              <a:rPr lang="en-US" altLang="zh-TW" dirty="0"/>
              <a:t>Group#_P1</a:t>
            </a:r>
            <a:r>
              <a:rPr lang="zh-TW" altLang="en-US" dirty="0"/>
              <a:t>資料夾壓縮成</a:t>
            </a:r>
            <a:r>
              <a:rPr lang="en-US" altLang="zh-TW" dirty="0"/>
              <a:t>Group#_P1_ver</a:t>
            </a:r>
            <a:r>
              <a:rPr lang="zh-TW" altLang="en-US" dirty="0"/>
              <a:t>版本</a:t>
            </a:r>
            <a:r>
              <a:rPr lang="en-US" altLang="zh-TW" dirty="0"/>
              <a:t>.zip</a:t>
            </a:r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F3D8D99-3CA8-D287-AA3A-031C904CB3C7}"/>
              </a:ext>
            </a:extLst>
          </p:cNvPr>
          <p:cNvSpPr txBox="1"/>
          <p:nvPr/>
        </p:nvSpPr>
        <p:spPr>
          <a:xfrm>
            <a:off x="8858250" y="140477"/>
            <a:ext cx="11624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Noto Sans TC" panose="02020500000000000000" charset="-120"/>
                <a:ea typeface="Noto Sans TC" panose="02020500000000000000" charset="-120"/>
              </a:rPr>
              <a:t>範例 </a:t>
            </a:r>
            <a:r>
              <a:rPr lang="en-US" altLang="zh-TW" sz="2800" dirty="0">
                <a:latin typeface="Noto Sans TC" panose="02020500000000000000" charset="-120"/>
                <a:ea typeface="Noto Sans TC" panose="02020500000000000000" charset="-120"/>
              </a:rPr>
              <a:t>:</a:t>
            </a:r>
            <a:r>
              <a:rPr lang="zh-TW" altLang="en-US" sz="2800" dirty="0">
                <a:latin typeface="Noto Sans TC" panose="02020500000000000000" charset="-120"/>
                <a:ea typeface="Noto Sans TC" panose="02020500000000000000" charset="-120"/>
              </a:rPr>
              <a:t> 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DC8291C3-0311-AF66-D6D0-1E0A978016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8553" y="6362698"/>
            <a:ext cx="2348602" cy="354825"/>
          </a:xfrm>
          <a:prstGeom prst="rect">
            <a:avLst/>
          </a:prstGeom>
        </p:spPr>
      </p:pic>
      <p:sp>
        <p:nvSpPr>
          <p:cNvPr id="10" name="箭號: 向上 9">
            <a:extLst>
              <a:ext uri="{FF2B5EF4-FFF2-40B4-BE49-F238E27FC236}">
                <a16:creationId xmlns:a16="http://schemas.microsoft.com/office/drawing/2014/main" id="{EED1E27F-B23C-3F17-7002-F8991B32C962}"/>
              </a:ext>
            </a:extLst>
          </p:cNvPr>
          <p:cNvSpPr/>
          <p:nvPr/>
        </p:nvSpPr>
        <p:spPr>
          <a:xfrm rot="10800000">
            <a:off x="10323481" y="5460520"/>
            <a:ext cx="418741" cy="81951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09703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F26FBC-03E8-8F0A-F126-EFA2F989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上傳位置與截止時間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BA254B1-ABEB-27EC-6862-D477D4EDD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spcBef>
                <a:spcPts val="560"/>
              </a:spcBef>
              <a:buSzPts val="2800"/>
              <a:buFont typeface="Microsoft JhengHei"/>
              <a:buChar char="•"/>
            </a:pPr>
            <a:r>
              <a:rPr lang="en-US" altLang="zh-TW" dirty="0">
                <a:latin typeface="Microsoft JhengHei"/>
                <a:ea typeface="Microsoft JhengHei"/>
                <a:cs typeface="Microsoft JhengHei"/>
                <a:sym typeface="Microsoft JhengHei"/>
              </a:rPr>
              <a:t>FTP </a:t>
            </a:r>
            <a:r>
              <a:rPr lang="zh-TW" altLang="en-US" dirty="0">
                <a:latin typeface="Microsoft JhengHei"/>
                <a:ea typeface="Microsoft JhengHei"/>
                <a:cs typeface="Microsoft JhengHei"/>
                <a:sym typeface="Microsoft JhengHei"/>
              </a:rPr>
              <a:t>上傳位置：</a:t>
            </a:r>
            <a:r>
              <a:rPr lang="en-US" altLang="zh-TW" dirty="0">
                <a:latin typeface="Microsoft JhengHei"/>
                <a:ea typeface="Microsoft JhengHei"/>
                <a:cs typeface="Microsoft JhengHei"/>
                <a:sym typeface="Microsoft JhengHei"/>
              </a:rPr>
              <a:t>140.118.157.208</a:t>
            </a:r>
            <a:endParaRPr lang="zh-TW" altLang="en-US" dirty="0"/>
          </a:p>
          <a:p>
            <a:pPr marL="800100" lvl="1" indent="-342900">
              <a:spcBef>
                <a:spcPts val="560"/>
              </a:spcBef>
              <a:spcAft>
                <a:spcPts val="0"/>
              </a:spcAft>
              <a:buSzPts val="2800"/>
              <a:buFont typeface="Microsoft JhengHei"/>
              <a:buChar char="•"/>
            </a:pPr>
            <a:r>
              <a:rPr lang="zh-TW" altLang="en-US" dirty="0">
                <a:latin typeface="Microsoft JhengHei"/>
                <a:ea typeface="Microsoft JhengHei"/>
                <a:cs typeface="Microsoft JhengHei"/>
                <a:sym typeface="Microsoft JhengHei"/>
              </a:rPr>
              <a:t>帳號：</a:t>
            </a:r>
            <a:r>
              <a:rPr lang="en-US" altLang="zh-TW" dirty="0">
                <a:latin typeface="Microsoft JhengHei"/>
                <a:ea typeface="Microsoft JhengHei"/>
                <a:cs typeface="Microsoft JhengHei"/>
                <a:sym typeface="Microsoft JhengHei"/>
              </a:rPr>
              <a:t>2023SOOP</a:t>
            </a:r>
            <a:endParaRPr lang="zh-TW" altLang="en-US" dirty="0"/>
          </a:p>
          <a:p>
            <a:pPr marL="800100" lvl="1" indent="-342900">
              <a:spcBef>
                <a:spcPts val="560"/>
              </a:spcBef>
              <a:spcAft>
                <a:spcPts val="0"/>
              </a:spcAft>
              <a:buSzPts val="2800"/>
              <a:buFont typeface="Microsoft JhengHei"/>
              <a:buChar char="•"/>
            </a:pPr>
            <a:r>
              <a:rPr lang="zh-TW" altLang="en-US" dirty="0">
                <a:latin typeface="Microsoft JhengHei"/>
                <a:ea typeface="Microsoft JhengHei"/>
                <a:cs typeface="Microsoft JhengHei"/>
                <a:sym typeface="Microsoft JhengHei"/>
              </a:rPr>
              <a:t>密碼：</a:t>
            </a:r>
            <a:r>
              <a:rPr lang="en-US" altLang="zh-TW" dirty="0">
                <a:latin typeface="Microsoft JhengHei"/>
                <a:ea typeface="Microsoft JhengHei"/>
                <a:cs typeface="Microsoft JhengHei"/>
                <a:sym typeface="Microsoft JhengHei"/>
              </a:rPr>
              <a:t>1122SOOP</a:t>
            </a:r>
            <a:endParaRPr lang="zh-TW" altLang="en-US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lvl="1"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icrosoft JhengHei"/>
              <a:buChar char="•"/>
            </a:pPr>
            <a:r>
              <a:rPr lang="zh-TW" altLang="en-US" dirty="0">
                <a:latin typeface="Microsoft JhengHei"/>
                <a:ea typeface="Microsoft JhengHei"/>
                <a:cs typeface="Microsoft JhengHei"/>
                <a:sym typeface="Microsoft JhengHei"/>
              </a:rPr>
              <a:t>資料夾名稱為 </a:t>
            </a:r>
            <a:r>
              <a:rPr lang="en-US" altLang="zh-TW" dirty="0">
                <a:latin typeface="Microsoft JhengHei"/>
                <a:ea typeface="Microsoft JhengHei"/>
                <a:cs typeface="Microsoft JhengHei"/>
                <a:sym typeface="Microsoft JhengHei"/>
              </a:rPr>
              <a:t>/MineSweeper_P1/</a:t>
            </a:r>
          </a:p>
          <a:p>
            <a:pPr lvl="1"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icrosoft JhengHei"/>
              <a:buChar char="•"/>
            </a:pPr>
            <a:endParaRPr lang="zh-TW" altLang="en-US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r>
              <a:rPr lang="zh-TW" altLang="en-US" dirty="0"/>
              <a:t>截止時間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sz="4800" dirty="0">
                <a:solidFill>
                  <a:srgbClr val="FF0000"/>
                </a:solidFill>
              </a:rPr>
              <a:t>2023-04-19</a:t>
            </a:r>
            <a:r>
              <a:rPr lang="zh-TW" altLang="en-US" sz="4800" dirty="0">
                <a:solidFill>
                  <a:srgbClr val="FF0000"/>
                </a:solidFill>
              </a:rPr>
              <a:t> </a:t>
            </a:r>
            <a:r>
              <a:rPr lang="en-US" altLang="zh-TW" sz="4800" dirty="0">
                <a:solidFill>
                  <a:srgbClr val="FF0000"/>
                </a:solidFill>
              </a:rPr>
              <a:t>23:59 (demo</a:t>
            </a:r>
            <a:r>
              <a:rPr lang="zh-TW" altLang="en-US" sz="4800" dirty="0">
                <a:solidFill>
                  <a:srgbClr val="FF0000"/>
                </a:solidFill>
              </a:rPr>
              <a:t>前一天</a:t>
            </a:r>
            <a:r>
              <a:rPr lang="en-US" altLang="zh-TW" sz="4800" dirty="0">
                <a:solidFill>
                  <a:srgbClr val="FF0000"/>
                </a:solidFill>
              </a:rPr>
              <a:t>)</a:t>
            </a:r>
          </a:p>
          <a:p>
            <a:r>
              <a:rPr lang="en-US" altLang="zh-TW" dirty="0"/>
              <a:t>FileZilla : </a:t>
            </a:r>
            <a:r>
              <a:rPr lang="en-US" altLang="zh-TW" dirty="0">
                <a:hlinkClick r:id="rId2"/>
              </a:rPr>
              <a:t>https://filezilla-project.org/download.php?type=client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3030A60-A607-C909-A6D7-FD8849717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9956" y="365125"/>
            <a:ext cx="4747636" cy="34769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862000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C62CA5-B6CE-634C-CFD1-FCCDED826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</a:t>
            </a:r>
            <a:r>
              <a:rPr lang="zh-TW" altLang="en-US" dirty="0"/>
              <a:t>方式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9ABB3F-4A1E-08AE-6F72-65A06C2F4D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實體 </a:t>
            </a:r>
            <a:r>
              <a:rPr lang="en-US" altLang="zh-TW" dirty="0"/>
              <a:t>or</a:t>
            </a:r>
            <a:r>
              <a:rPr lang="zh-TW" altLang="en-US" dirty="0"/>
              <a:t> 線上 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預計每組</a:t>
            </a:r>
            <a:r>
              <a:rPr lang="en-US" altLang="zh-TW" dirty="0"/>
              <a:t>DEMO</a:t>
            </a:r>
            <a:r>
              <a:rPr lang="zh-TW" altLang="en-US" dirty="0"/>
              <a:t> </a:t>
            </a:r>
            <a:r>
              <a:rPr lang="en-US" altLang="zh-TW" dirty="0"/>
              <a:t>20</a:t>
            </a:r>
            <a:r>
              <a:rPr lang="zh-TW" altLang="en-US" dirty="0"/>
              <a:t>分鐘</a:t>
            </a:r>
            <a:endParaRPr lang="en-US" altLang="zh-TW" dirty="0"/>
          </a:p>
          <a:p>
            <a:r>
              <a:rPr lang="zh-TW" altLang="en-US" dirty="0"/>
              <a:t>於</a:t>
            </a:r>
            <a:r>
              <a:rPr lang="en-US" altLang="zh-TW" dirty="0"/>
              <a:t>4/10</a:t>
            </a:r>
            <a:r>
              <a:rPr lang="zh-TW" altLang="en-US" dirty="0"/>
              <a:t>公布</a:t>
            </a:r>
          </a:p>
        </p:txBody>
      </p:sp>
    </p:spTree>
    <p:extLst>
      <p:ext uri="{BB962C8B-B14F-4D97-AF65-F5344CB8AC3E}">
        <p14:creationId xmlns:p14="http://schemas.microsoft.com/office/powerpoint/2010/main" val="9674121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077803-6A00-FCEA-CBF7-783F1224B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注意事項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28B783-AC7A-2108-10C0-A9CABA4018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請確保執行檔能夠在別台電腦上執行</a:t>
            </a:r>
            <a:endParaRPr lang="en-US" altLang="zh-TW" dirty="0"/>
          </a:p>
          <a:p>
            <a:r>
              <a:rPr lang="zh-TW" altLang="en-US" dirty="0"/>
              <a:t>請確保專案能夠在別台電腦上編譯</a:t>
            </a:r>
            <a:endParaRPr lang="en-US" altLang="zh-TW" dirty="0"/>
          </a:p>
          <a:p>
            <a:r>
              <a:rPr lang="en-US" altLang="zh-TW" dirty="0"/>
              <a:t>Coding Style</a:t>
            </a:r>
            <a:r>
              <a:rPr lang="zh-TW" altLang="en-US" dirty="0"/>
              <a:t>也會進行檢查</a:t>
            </a:r>
          </a:p>
        </p:txBody>
      </p:sp>
    </p:spTree>
    <p:extLst>
      <p:ext uri="{BB962C8B-B14F-4D97-AF65-F5344CB8AC3E}">
        <p14:creationId xmlns:p14="http://schemas.microsoft.com/office/powerpoint/2010/main" val="13987852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84CB848D-58D2-B70F-B94B-A29062C3E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4297" y="2761129"/>
            <a:ext cx="3183405" cy="1081508"/>
          </a:xfrm>
        </p:spPr>
        <p:txBody>
          <a:bodyPr>
            <a:noAutofit/>
          </a:bodyPr>
          <a:lstStyle/>
          <a:p>
            <a:pPr algn="ctr"/>
            <a:r>
              <a:rPr lang="en-US" altLang="zh-TW" sz="8000" dirty="0"/>
              <a:t>Q&amp;A</a:t>
            </a:r>
            <a:endParaRPr lang="zh-TW" altLang="en-US" sz="8000" dirty="0"/>
          </a:p>
        </p:txBody>
      </p:sp>
    </p:spTree>
    <p:extLst>
      <p:ext uri="{BB962C8B-B14F-4D97-AF65-F5344CB8AC3E}">
        <p14:creationId xmlns:p14="http://schemas.microsoft.com/office/powerpoint/2010/main" val="1191305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70A7386-052A-F5C1-E111-A0613D40D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踩地雷簡介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0A84BC4-8997-CB9A-0A37-792C6ECE6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902" y="1690688"/>
            <a:ext cx="6718540" cy="4351338"/>
          </a:xfrm>
        </p:spPr>
        <p:txBody>
          <a:bodyPr/>
          <a:lstStyle/>
          <a:p>
            <a:r>
              <a:rPr lang="zh-TW" altLang="en-US" dirty="0"/>
              <a:t>踩地雷是一款經典的電腦遊戲，玩家需透過揭開方塊，避免踩到地雷，同時藉由周圍的數字推測哪些方塊為地雷，直到所有空白方塊都被開啟就為獲勝，踩到地雷就算失敗。</a:t>
            </a:r>
            <a:endParaRPr lang="en-US" altLang="zh-TW" dirty="0"/>
          </a:p>
          <a:p>
            <a:r>
              <a:rPr lang="zh-TW" altLang="en-US" dirty="0"/>
              <a:t>每格的數字代表其</a:t>
            </a:r>
            <a:r>
              <a:rPr lang="en-US" altLang="zh-TW" dirty="0"/>
              <a:t>9</a:t>
            </a:r>
            <a:r>
              <a:rPr lang="zh-TW" altLang="en-US" dirty="0"/>
              <a:t>宮格內含有的炸彈數量</a:t>
            </a:r>
            <a:endParaRPr lang="en-US" altLang="zh-TW" dirty="0"/>
          </a:p>
          <a:p>
            <a:r>
              <a:rPr lang="zh-TW" altLang="en-US" dirty="0"/>
              <a:t>玩家可以放置旗幟或問號來輔助判斷</a:t>
            </a:r>
          </a:p>
          <a:p>
            <a:endParaRPr lang="zh-TW" altLang="en-US" dirty="0"/>
          </a:p>
          <a:p>
            <a:endParaRPr lang="zh-TW" altLang="en-US" dirty="0"/>
          </a:p>
          <a:p>
            <a:endParaRPr lang="zh-TW" altLang="en-US" dirty="0"/>
          </a:p>
          <a:p>
            <a:endParaRPr lang="zh-TW" altLang="en-US" dirty="0"/>
          </a:p>
        </p:txBody>
      </p:sp>
      <p:pic>
        <p:nvPicPr>
          <p:cNvPr id="4" name="Minesweeper Speedrun World Record Expert 31.133 seconds">
            <a:hlinkClick r:id="" action="ppaction://media"/>
            <a:extLst>
              <a:ext uri="{FF2B5EF4-FFF2-40B4-BE49-F238E27FC236}">
                <a16:creationId xmlns:a16="http://schemas.microsoft.com/office/drawing/2014/main" id="{B4D012FC-DA05-910D-F6F8-F822675576D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280" end="2940.0468"/>
                </p14:media>
              </p:ext>
            </p:extLst>
          </p:nvPr>
        </p:nvPicPr>
        <p:blipFill rotWithShape="1">
          <a:blip r:embed="rId4"/>
          <a:srcRect l="15108" r="14565" b="6379"/>
          <a:stretch/>
        </p:blipFill>
        <p:spPr>
          <a:xfrm>
            <a:off x="7509709" y="1690688"/>
            <a:ext cx="4780056" cy="357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535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評分項目</a:t>
            </a:r>
            <a:r>
              <a:rPr lang="en-US" altLang="zh-TW" dirty="0"/>
              <a:t>―</a:t>
            </a:r>
            <a:r>
              <a:rPr lang="zh-TW" altLang="en-US" dirty="0"/>
              <a:t>遊戲主功能</a:t>
            </a:r>
            <a:r>
              <a:rPr lang="en-US" altLang="zh-TW" dirty="0"/>
              <a:t>(70%)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solidFill>
                  <a:srgbClr val="C00000"/>
                </a:solidFill>
              </a:rPr>
              <a:t>讀取指令檔，並執行</a:t>
            </a:r>
            <a:r>
              <a:rPr lang="en-US" altLang="zh-TW" dirty="0">
                <a:solidFill>
                  <a:srgbClr val="C00000"/>
                </a:solidFill>
              </a:rPr>
              <a:t>		20%</a:t>
            </a:r>
          </a:p>
          <a:p>
            <a:r>
              <a:rPr lang="zh-TW" altLang="en-US" dirty="0"/>
              <a:t>遊戲操作</a:t>
            </a:r>
            <a:r>
              <a:rPr lang="en-US" altLang="zh-TW" dirty="0"/>
              <a:t>(30%)</a:t>
            </a:r>
          </a:p>
          <a:p>
            <a:pPr lvl="1"/>
            <a:r>
              <a:rPr lang="zh-TW" altLang="en-US" dirty="0"/>
              <a:t>開啟方格，並擴散出去</a:t>
            </a:r>
            <a:r>
              <a:rPr lang="en-US" altLang="zh-TW" dirty="0"/>
              <a:t>	</a:t>
            </a:r>
            <a:r>
              <a:rPr lang="en-US" altLang="zh-TW" sz="2800" dirty="0"/>
              <a:t>20%</a:t>
            </a:r>
            <a:endParaRPr lang="en-US" altLang="zh-TW" dirty="0"/>
          </a:p>
          <a:p>
            <a:pPr lvl="1"/>
            <a:r>
              <a:rPr lang="zh-TW" altLang="en-US" dirty="0"/>
              <a:t>標註旗幟</a:t>
            </a:r>
            <a:r>
              <a:rPr lang="en-US" altLang="zh-TW" dirty="0"/>
              <a:t>/</a:t>
            </a:r>
            <a:r>
              <a:rPr lang="zh-TW" altLang="en-US" dirty="0"/>
              <a:t>問號</a:t>
            </a:r>
            <a:r>
              <a:rPr lang="en-US" altLang="zh-TW" dirty="0"/>
              <a:t>			</a:t>
            </a:r>
            <a:r>
              <a:rPr lang="en-US" altLang="zh-TW" sz="2800" dirty="0"/>
              <a:t>10%</a:t>
            </a:r>
            <a:endParaRPr lang="en-US" altLang="zh-TW" dirty="0"/>
          </a:p>
          <a:p>
            <a:r>
              <a:rPr lang="zh-TW" altLang="en-US" dirty="0"/>
              <a:t>方格數字顯示</a:t>
            </a:r>
            <a:r>
              <a:rPr lang="en-US" altLang="zh-TW" dirty="0"/>
              <a:t>			10%</a:t>
            </a:r>
          </a:p>
          <a:p>
            <a:r>
              <a:rPr lang="zh-TW" altLang="en-US" dirty="0"/>
              <a:t>輸贏判斷</a:t>
            </a:r>
            <a:r>
              <a:rPr lang="en-US" altLang="zh-TW" dirty="0"/>
              <a:t>(10%)</a:t>
            </a:r>
          </a:p>
          <a:p>
            <a:pPr lvl="1"/>
            <a:r>
              <a:rPr lang="zh-TW" altLang="en-US" dirty="0"/>
              <a:t>遊戲獲勝</a:t>
            </a:r>
            <a:r>
              <a:rPr lang="en-US" altLang="zh-TW" dirty="0"/>
              <a:t>			5%</a:t>
            </a:r>
          </a:p>
          <a:p>
            <a:pPr lvl="1"/>
            <a:r>
              <a:rPr lang="zh-TW" altLang="en-US" dirty="0"/>
              <a:t>遊戲失敗</a:t>
            </a:r>
            <a:r>
              <a:rPr lang="en-US" altLang="zh-TW" dirty="0"/>
              <a:t>			5%</a:t>
            </a:r>
          </a:p>
          <a:p>
            <a:pPr lvl="1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915625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B93EFB-E713-D6F1-F6FE-35AE6C85F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評分項目</a:t>
            </a:r>
            <a:r>
              <a:rPr lang="en-US" altLang="zh-TW" dirty="0"/>
              <a:t>―</a:t>
            </a:r>
            <a:r>
              <a:rPr lang="zh-TW" altLang="en-US" dirty="0"/>
              <a:t>加分功能</a:t>
            </a:r>
            <a:r>
              <a:rPr lang="en-US" altLang="zh-TW" dirty="0"/>
              <a:t>(</a:t>
            </a:r>
            <a:r>
              <a:rPr lang="zh-TW" altLang="en-US" dirty="0"/>
              <a:t>最多</a:t>
            </a:r>
            <a:r>
              <a:rPr lang="en-US" altLang="zh-TW" dirty="0"/>
              <a:t>40%)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B950706-C02B-D2AA-CB53-54F7C0B92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TW" altLang="en-US" dirty="0"/>
              <a:t>隨機盤面生成</a:t>
            </a:r>
            <a:r>
              <a:rPr lang="en-US" altLang="zh-TW" dirty="0"/>
              <a:t>			10%</a:t>
            </a:r>
          </a:p>
          <a:p>
            <a:pPr lvl="1"/>
            <a:r>
              <a:rPr lang="zh-TW" altLang="en-US" dirty="0"/>
              <a:t>指定 </a:t>
            </a:r>
            <a:r>
              <a:rPr lang="en-US" altLang="zh-TW" dirty="0"/>
              <a:t>M</a:t>
            </a:r>
            <a:r>
              <a:rPr lang="zh-TW" altLang="en-US" dirty="0"/>
              <a:t> </a:t>
            </a:r>
            <a:r>
              <a:rPr lang="en-US" altLang="zh-TW" dirty="0"/>
              <a:t>x N </a:t>
            </a:r>
            <a:r>
              <a:rPr lang="zh-TW" altLang="en-US" dirty="0"/>
              <a:t>盤面</a:t>
            </a:r>
            <a:endParaRPr lang="en-US" altLang="zh-TW" dirty="0"/>
          </a:p>
          <a:p>
            <a:pPr lvl="1"/>
            <a:r>
              <a:rPr lang="zh-TW" altLang="en-US" dirty="0"/>
              <a:t>指定地雷數量</a:t>
            </a:r>
            <a:endParaRPr lang="en-US" altLang="zh-TW" dirty="0"/>
          </a:p>
          <a:p>
            <a:pPr lvl="1"/>
            <a:r>
              <a:rPr lang="zh-TW" altLang="en-US" dirty="0"/>
              <a:t>指定地雷生成機率</a:t>
            </a:r>
            <a:endParaRPr lang="en-US" altLang="zh-TW" dirty="0"/>
          </a:p>
          <a:p>
            <a:r>
              <a:rPr lang="zh-TW" altLang="en-US" dirty="0"/>
              <a:t>開發</a:t>
            </a:r>
            <a:r>
              <a:rPr lang="en-US" altLang="zh-TW" dirty="0"/>
              <a:t>GUI				15%</a:t>
            </a:r>
          </a:p>
          <a:p>
            <a:r>
              <a:rPr lang="en-US" altLang="zh-TW" dirty="0"/>
              <a:t>GUI</a:t>
            </a:r>
            <a:r>
              <a:rPr lang="zh-TW" altLang="en-US" dirty="0"/>
              <a:t>美觀</a:t>
            </a:r>
            <a:r>
              <a:rPr lang="en-US" altLang="zh-TW" dirty="0"/>
              <a:t>				0~5%</a:t>
            </a:r>
          </a:p>
          <a:p>
            <a:r>
              <a:rPr lang="zh-TW" altLang="en-US" dirty="0"/>
              <a:t>動畫效果</a:t>
            </a:r>
            <a:r>
              <a:rPr lang="en-US" altLang="zh-TW" dirty="0"/>
              <a:t>				10%</a:t>
            </a:r>
          </a:p>
          <a:p>
            <a:r>
              <a:rPr lang="zh-TW" altLang="en-US" dirty="0"/>
              <a:t>聲音效果</a:t>
            </a:r>
            <a:r>
              <a:rPr lang="en-US" altLang="zh-TW" dirty="0"/>
              <a:t>(10%)</a:t>
            </a:r>
          </a:p>
          <a:p>
            <a:pPr lvl="1"/>
            <a:r>
              <a:rPr lang="en-US" altLang="zh-TW" dirty="0"/>
              <a:t>BGM				5%</a:t>
            </a:r>
          </a:p>
          <a:p>
            <a:pPr lvl="1"/>
            <a:r>
              <a:rPr lang="zh-TW" altLang="en-US" dirty="0"/>
              <a:t>開啟聲、爆炸聲</a:t>
            </a:r>
            <a:r>
              <a:rPr lang="en-US" altLang="zh-TW" dirty="0"/>
              <a:t>		5%</a:t>
            </a:r>
          </a:p>
        </p:txBody>
      </p:sp>
    </p:spTree>
    <p:extLst>
      <p:ext uri="{BB962C8B-B14F-4D97-AF65-F5344CB8AC3E}">
        <p14:creationId xmlns:p14="http://schemas.microsoft.com/office/powerpoint/2010/main" val="1205350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D4366A-2B74-90D6-EC86-3FE95F798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評分項目</a:t>
            </a:r>
            <a:r>
              <a:rPr lang="en-US" altLang="zh-TW" dirty="0"/>
              <a:t>―</a:t>
            </a:r>
            <a:r>
              <a:rPr lang="zh-TW" altLang="en-US" dirty="0"/>
              <a:t>防呆機制 每項扣</a:t>
            </a:r>
            <a:r>
              <a:rPr lang="en-US" altLang="zh-TW" dirty="0"/>
              <a:t>10</a:t>
            </a:r>
            <a:r>
              <a:rPr lang="zh-TW" altLang="en-US" dirty="0"/>
              <a:t>分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B15D67-CB5A-0A38-F3D1-D998C23E73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指令在不正確的遊戲狀態下被執行</a:t>
            </a:r>
            <a:r>
              <a:rPr lang="en-US" altLang="zh-TW" dirty="0"/>
              <a:t>	-10%</a:t>
            </a:r>
            <a:r>
              <a:rPr lang="zh-TW" altLang="en-US" dirty="0"/>
              <a:t>   </a:t>
            </a:r>
            <a:r>
              <a:rPr lang="en-US" altLang="zh-TW" dirty="0"/>
              <a:t>(</a:t>
            </a:r>
            <a:r>
              <a:rPr lang="zh-TW" altLang="en-US" dirty="0"/>
              <a:t>參照指令作用域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Row Col</a:t>
            </a:r>
            <a:r>
              <a:rPr lang="zh-TW" altLang="en-US" dirty="0"/>
              <a:t>數字超出範圍</a:t>
            </a:r>
            <a:r>
              <a:rPr lang="en-US" altLang="zh-TW" dirty="0"/>
              <a:t>				-10%</a:t>
            </a:r>
          </a:p>
          <a:p>
            <a:r>
              <a:rPr lang="zh-TW" altLang="en-US" dirty="0"/>
              <a:t>未知的指令</a:t>
            </a:r>
            <a:r>
              <a:rPr lang="en-US" altLang="zh-TW" dirty="0"/>
              <a:t>					-10%</a:t>
            </a:r>
          </a:p>
          <a:p>
            <a:r>
              <a:rPr lang="zh-TW" altLang="en-US" dirty="0"/>
              <a:t>開啟</a:t>
            </a:r>
            <a:r>
              <a:rPr lang="en-US" altLang="zh-TW" dirty="0"/>
              <a:t>”</a:t>
            </a:r>
            <a:r>
              <a:rPr lang="zh-TW" altLang="en-US" dirty="0"/>
              <a:t>無法被開啟的格子</a:t>
            </a:r>
            <a:r>
              <a:rPr lang="en-US" altLang="zh-TW" dirty="0"/>
              <a:t>”			-10%</a:t>
            </a:r>
          </a:p>
          <a:p>
            <a:pPr lvl="1"/>
            <a:r>
              <a:rPr lang="zh-TW" altLang="en-US" dirty="0"/>
              <a:t>無法被開啟的格子 </a:t>
            </a:r>
            <a:r>
              <a:rPr lang="en-US" altLang="zh-TW" dirty="0"/>
              <a:t>:</a:t>
            </a:r>
            <a:r>
              <a:rPr lang="zh-TW" altLang="en-US" dirty="0"/>
              <a:t> 已被開啟</a:t>
            </a:r>
            <a:r>
              <a:rPr lang="en-US" altLang="zh-TW" dirty="0"/>
              <a:t>/</a:t>
            </a:r>
            <a:r>
              <a:rPr lang="zh-TW" altLang="en-US" dirty="0"/>
              <a:t>標註旗幟</a:t>
            </a:r>
            <a:endParaRPr lang="en-US" altLang="zh-TW" dirty="0"/>
          </a:p>
          <a:p>
            <a:r>
              <a:rPr lang="zh-TW" altLang="en-US" dirty="0"/>
              <a:t>標註</a:t>
            </a:r>
            <a:r>
              <a:rPr lang="en-US" altLang="zh-TW" dirty="0"/>
              <a:t>”</a:t>
            </a:r>
            <a:r>
              <a:rPr lang="zh-TW" altLang="en-US" dirty="0"/>
              <a:t>無法被標註的格子</a:t>
            </a:r>
            <a:r>
              <a:rPr lang="en-US" altLang="zh-TW" dirty="0"/>
              <a:t>”			-10%</a:t>
            </a:r>
          </a:p>
          <a:p>
            <a:pPr lvl="1"/>
            <a:r>
              <a:rPr lang="zh-TW" altLang="en-US" dirty="0"/>
              <a:t>無法被標註的格子 </a:t>
            </a:r>
            <a:r>
              <a:rPr lang="en-US" altLang="zh-TW" dirty="0"/>
              <a:t>:</a:t>
            </a:r>
            <a:r>
              <a:rPr lang="zh-TW" altLang="en-US" dirty="0"/>
              <a:t> 已被開啟</a:t>
            </a:r>
            <a:endParaRPr lang="en-US" altLang="zh-TW" dirty="0"/>
          </a:p>
          <a:p>
            <a:r>
              <a:rPr lang="zh-TW" altLang="en-US" dirty="0"/>
              <a:t>還沒載入盤面就執行開始遊戲</a:t>
            </a:r>
            <a:r>
              <a:rPr lang="en-US" altLang="zh-TW" dirty="0"/>
              <a:t>		-10%</a:t>
            </a:r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15432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493373-F958-6447-C92A-21D206A4B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遊戲流程</a:t>
            </a:r>
          </a:p>
        </p:txBody>
      </p:sp>
      <p:pic>
        <p:nvPicPr>
          <p:cNvPr id="11" name="內容版面配置區 10" descr="一張含有 圖表 的圖片&#10;&#10;自動產生的描述">
            <a:extLst>
              <a:ext uri="{FF2B5EF4-FFF2-40B4-BE49-F238E27FC236}">
                <a16:creationId xmlns:a16="http://schemas.microsoft.com/office/drawing/2014/main" id="{399209C8-BCC0-E6A1-9559-A6A4D6F754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61" y="1118767"/>
            <a:ext cx="12193261" cy="4620465"/>
          </a:xfrm>
        </p:spPr>
      </p:pic>
    </p:spTree>
    <p:extLst>
      <p:ext uri="{BB962C8B-B14F-4D97-AF65-F5344CB8AC3E}">
        <p14:creationId xmlns:p14="http://schemas.microsoft.com/office/powerpoint/2010/main" val="3829846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733F-1338-8286-0580-5DC37D57F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513"/>
            <a:ext cx="10515600" cy="1325563"/>
          </a:xfrm>
        </p:spPr>
        <p:txBody>
          <a:bodyPr/>
          <a:lstStyle/>
          <a:p>
            <a:r>
              <a:rPr lang="zh-TW" altLang="en-US" dirty="0"/>
              <a:t>遊戲狀態</a:t>
            </a:r>
          </a:p>
        </p:txBody>
      </p:sp>
      <p:pic>
        <p:nvPicPr>
          <p:cNvPr id="4" name="內容版面配置區 10" descr="一張含有 圖表 的圖片&#10;&#10;自動產生的描述">
            <a:extLst>
              <a:ext uri="{FF2B5EF4-FFF2-40B4-BE49-F238E27FC236}">
                <a16:creationId xmlns:a16="http://schemas.microsoft.com/office/drawing/2014/main" id="{22B08586-4D82-31A8-3DEE-E9D35F3276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684" y="2649148"/>
            <a:ext cx="9294227" cy="352191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8BC0D81-63D5-E064-7EB7-328DABA85D53}"/>
              </a:ext>
            </a:extLst>
          </p:cNvPr>
          <p:cNvSpPr/>
          <p:nvPr/>
        </p:nvSpPr>
        <p:spPr>
          <a:xfrm>
            <a:off x="6840987" y="1169686"/>
            <a:ext cx="1999674" cy="90853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遊玩狀態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07A563A-40FA-54E3-94C1-79FBC7873045}"/>
              </a:ext>
            </a:extLst>
          </p:cNvPr>
          <p:cNvSpPr/>
          <p:nvPr/>
        </p:nvSpPr>
        <p:spPr>
          <a:xfrm>
            <a:off x="2711483" y="3064757"/>
            <a:ext cx="1616364" cy="1005106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CCEEEC4-7626-19F2-A4CD-7EB2AB4AE133}"/>
              </a:ext>
            </a:extLst>
          </p:cNvPr>
          <p:cNvSpPr/>
          <p:nvPr/>
        </p:nvSpPr>
        <p:spPr>
          <a:xfrm>
            <a:off x="5894023" y="2744301"/>
            <a:ext cx="4422994" cy="1210328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C50A1A8-6B67-DB1F-5488-95A9861BD142}"/>
              </a:ext>
            </a:extLst>
          </p:cNvPr>
          <p:cNvSpPr/>
          <p:nvPr/>
        </p:nvSpPr>
        <p:spPr>
          <a:xfrm>
            <a:off x="7864156" y="3972738"/>
            <a:ext cx="2675756" cy="110822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663B84A6-0542-B9F2-E768-4C69945BA78B}"/>
              </a:ext>
            </a:extLst>
          </p:cNvPr>
          <p:cNvCxnSpPr>
            <a:cxnSpLocks/>
          </p:cNvCxnSpPr>
          <p:nvPr/>
        </p:nvCxnSpPr>
        <p:spPr>
          <a:xfrm>
            <a:off x="2328174" y="2078219"/>
            <a:ext cx="380526" cy="986538"/>
          </a:xfrm>
          <a:prstGeom prst="line">
            <a:avLst/>
          </a:prstGeom>
          <a:ln w="38100">
            <a:solidFill>
              <a:schemeClr val="accent3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E93229CA-D619-DFEB-913B-8CBA0780D088}"/>
              </a:ext>
            </a:extLst>
          </p:cNvPr>
          <p:cNvCxnSpPr>
            <a:cxnSpLocks/>
          </p:cNvCxnSpPr>
          <p:nvPr/>
        </p:nvCxnSpPr>
        <p:spPr>
          <a:xfrm>
            <a:off x="4327847" y="2094270"/>
            <a:ext cx="0" cy="970487"/>
          </a:xfrm>
          <a:prstGeom prst="line">
            <a:avLst/>
          </a:prstGeom>
          <a:ln w="38100">
            <a:solidFill>
              <a:schemeClr val="accent3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F5896466-F34D-9AC7-B6D1-E70076F4A12E}"/>
              </a:ext>
            </a:extLst>
          </p:cNvPr>
          <p:cNvCxnSpPr>
            <a:cxnSpLocks/>
          </p:cNvCxnSpPr>
          <p:nvPr/>
        </p:nvCxnSpPr>
        <p:spPr>
          <a:xfrm flipH="1">
            <a:off x="5894023" y="2078219"/>
            <a:ext cx="946964" cy="666082"/>
          </a:xfrm>
          <a:prstGeom prst="line">
            <a:avLst/>
          </a:prstGeom>
          <a:ln w="38100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CFEBE0B6-6DEC-EF8E-CD11-5CC8840C41B1}"/>
              </a:ext>
            </a:extLst>
          </p:cNvPr>
          <p:cNvCxnSpPr>
            <a:cxnSpLocks/>
          </p:cNvCxnSpPr>
          <p:nvPr/>
        </p:nvCxnSpPr>
        <p:spPr>
          <a:xfrm>
            <a:off x="8840661" y="2078219"/>
            <a:ext cx="1462145" cy="647973"/>
          </a:xfrm>
          <a:prstGeom prst="line">
            <a:avLst/>
          </a:prstGeom>
          <a:ln w="38100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7207D84A-7BD8-8E92-A94E-2643CD745C47}"/>
              </a:ext>
            </a:extLst>
          </p:cNvPr>
          <p:cNvCxnSpPr>
            <a:cxnSpLocks/>
          </p:cNvCxnSpPr>
          <p:nvPr/>
        </p:nvCxnSpPr>
        <p:spPr>
          <a:xfrm>
            <a:off x="10539911" y="5080958"/>
            <a:ext cx="592893" cy="82669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>
            <a:extLst>
              <a:ext uri="{FF2B5EF4-FFF2-40B4-BE49-F238E27FC236}">
                <a16:creationId xmlns:a16="http://schemas.microsoft.com/office/drawing/2014/main" id="{CFCE2223-03BF-BE44-14ED-F0ADD24F36B9}"/>
              </a:ext>
            </a:extLst>
          </p:cNvPr>
          <p:cNvSpPr/>
          <p:nvPr/>
        </p:nvSpPr>
        <p:spPr>
          <a:xfrm>
            <a:off x="2328174" y="1185737"/>
            <a:ext cx="1999674" cy="9085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待機狀態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A8AE3462-93B5-0F4C-25E4-BDDCDFE47EEB}"/>
              </a:ext>
            </a:extLst>
          </p:cNvPr>
          <p:cNvSpPr/>
          <p:nvPr/>
        </p:nvSpPr>
        <p:spPr>
          <a:xfrm>
            <a:off x="9133130" y="5907650"/>
            <a:ext cx="1999674" cy="90853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遊戲結束狀態</a:t>
            </a:r>
          </a:p>
        </p:txBody>
      </p:sp>
      <p:cxnSp>
        <p:nvCxnSpPr>
          <p:cNvPr id="42" name="直線接點 41">
            <a:extLst>
              <a:ext uri="{FF2B5EF4-FFF2-40B4-BE49-F238E27FC236}">
                <a16:creationId xmlns:a16="http://schemas.microsoft.com/office/drawing/2014/main" id="{676661E2-85AE-F683-ED03-31A9C725A385}"/>
              </a:ext>
            </a:extLst>
          </p:cNvPr>
          <p:cNvCxnSpPr>
            <a:cxnSpLocks/>
          </p:cNvCxnSpPr>
          <p:nvPr/>
        </p:nvCxnSpPr>
        <p:spPr>
          <a:xfrm>
            <a:off x="7864156" y="5099067"/>
            <a:ext cx="1268974" cy="808583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5337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FB9D1B-FC84-4535-A129-2324E865F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指令介紹</a:t>
            </a:r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61A9F111-0B33-F06F-78A7-2DA7D2AB95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2408762"/>
              </p:ext>
            </p:extLst>
          </p:nvPr>
        </p:nvGraphicFramePr>
        <p:xfrm>
          <a:off x="938305" y="1526489"/>
          <a:ext cx="10415495" cy="47039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7695">
                  <a:extLst>
                    <a:ext uri="{9D8B030D-6E8A-4147-A177-3AD203B41FA5}">
                      <a16:colId xmlns:a16="http://schemas.microsoft.com/office/drawing/2014/main" val="4243421004"/>
                    </a:ext>
                  </a:extLst>
                </a:gridCol>
                <a:gridCol w="2818503">
                  <a:extLst>
                    <a:ext uri="{9D8B030D-6E8A-4147-A177-3AD203B41FA5}">
                      <a16:colId xmlns:a16="http://schemas.microsoft.com/office/drawing/2014/main" val="272629558"/>
                    </a:ext>
                  </a:extLst>
                </a:gridCol>
                <a:gridCol w="2083099">
                  <a:extLst>
                    <a:ext uri="{9D8B030D-6E8A-4147-A177-3AD203B41FA5}">
                      <a16:colId xmlns:a16="http://schemas.microsoft.com/office/drawing/2014/main" val="2711931211"/>
                    </a:ext>
                  </a:extLst>
                </a:gridCol>
                <a:gridCol w="2083099">
                  <a:extLst>
                    <a:ext uri="{9D8B030D-6E8A-4147-A177-3AD203B41FA5}">
                      <a16:colId xmlns:a16="http://schemas.microsoft.com/office/drawing/2014/main" val="1527538728"/>
                    </a:ext>
                  </a:extLst>
                </a:gridCol>
                <a:gridCol w="2083099">
                  <a:extLst>
                    <a:ext uri="{9D8B030D-6E8A-4147-A177-3AD203B41FA5}">
                      <a16:colId xmlns:a16="http://schemas.microsoft.com/office/drawing/2014/main" val="2182396033"/>
                    </a:ext>
                  </a:extLst>
                </a:gridCol>
              </a:tblGrid>
              <a:tr h="587998">
                <a:tc>
                  <a:txBody>
                    <a:bodyPr/>
                    <a:lstStyle/>
                    <a:p>
                      <a:pPr algn="l"/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用途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243805"/>
                  </a:ext>
                </a:extLst>
              </a:tr>
              <a:tr h="587998">
                <a:tc>
                  <a:txBody>
                    <a:bodyPr/>
                    <a:lstStyle/>
                    <a:p>
                      <a:pPr algn="l"/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Load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載入已有盤面</a:t>
                      </a:r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\</a:t>
                      </a:r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隨機盤面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2774436"/>
                  </a:ext>
                </a:extLst>
              </a:tr>
              <a:tr h="587998">
                <a:tc>
                  <a:txBody>
                    <a:bodyPr/>
                    <a:lstStyle/>
                    <a:p>
                      <a:pPr algn="l"/>
                      <a:r>
                        <a:rPr lang="en-US" altLang="zh-TW" baseline="0" dirty="0" err="1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StartGame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開始遊戲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273218"/>
                  </a:ext>
                </a:extLst>
              </a:tr>
              <a:tr h="587998">
                <a:tc>
                  <a:txBody>
                    <a:bodyPr/>
                    <a:lstStyle/>
                    <a:p>
                      <a:pPr algn="l"/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Print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印出指定資訊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483440"/>
                  </a:ext>
                </a:extLst>
              </a:tr>
              <a:tr h="587998">
                <a:tc>
                  <a:txBody>
                    <a:bodyPr/>
                    <a:lstStyle/>
                    <a:p>
                      <a:pPr algn="l"/>
                      <a:r>
                        <a:rPr lang="en-US" altLang="zh-TW" baseline="0" dirty="0" err="1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LeftClick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左鍵</a:t>
                      </a:r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(</a:t>
                      </a:r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開啟格子</a:t>
                      </a:r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)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6484004"/>
                  </a:ext>
                </a:extLst>
              </a:tr>
              <a:tr h="587998">
                <a:tc>
                  <a:txBody>
                    <a:bodyPr/>
                    <a:lstStyle/>
                    <a:p>
                      <a:pPr algn="l"/>
                      <a:r>
                        <a:rPr lang="en-US" altLang="zh-TW" baseline="0" dirty="0" err="1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RightClick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右鍵</a:t>
                      </a:r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(</a:t>
                      </a:r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標註旗子</a:t>
                      </a:r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)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2094595"/>
                  </a:ext>
                </a:extLst>
              </a:tr>
              <a:tr h="587998">
                <a:tc>
                  <a:txBody>
                    <a:bodyPr/>
                    <a:lstStyle/>
                    <a:p>
                      <a:pPr algn="l"/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Replay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重新遊玩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6203590"/>
                  </a:ext>
                </a:extLst>
              </a:tr>
              <a:tr h="587998">
                <a:tc>
                  <a:txBody>
                    <a:bodyPr/>
                    <a:lstStyle/>
                    <a:p>
                      <a:pPr algn="l"/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Quit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離開遊戲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6730257"/>
                  </a:ext>
                </a:extLst>
              </a:tr>
            </a:tbl>
          </a:graphicData>
        </a:graphic>
      </p:graphicFrame>
      <p:sp>
        <p:nvSpPr>
          <p:cNvPr id="7" name="矩形 6">
            <a:extLst>
              <a:ext uri="{FF2B5EF4-FFF2-40B4-BE49-F238E27FC236}">
                <a16:creationId xmlns:a16="http://schemas.microsoft.com/office/drawing/2014/main" id="{8801615B-548A-4C20-D0C5-AE296C3DEEB7}"/>
              </a:ext>
            </a:extLst>
          </p:cNvPr>
          <p:cNvSpPr/>
          <p:nvPr/>
        </p:nvSpPr>
        <p:spPr>
          <a:xfrm>
            <a:off x="5146215" y="1167807"/>
            <a:ext cx="1999674" cy="9085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待機狀態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4BE0030-51DA-FBB3-1852-D6F6690DD328}"/>
              </a:ext>
            </a:extLst>
          </p:cNvPr>
          <p:cNvSpPr/>
          <p:nvPr/>
        </p:nvSpPr>
        <p:spPr>
          <a:xfrm>
            <a:off x="7245994" y="1167807"/>
            <a:ext cx="1999674" cy="90853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遊玩狀態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EB409E8-3640-6AD4-56EB-A7D9EA318F40}"/>
              </a:ext>
            </a:extLst>
          </p:cNvPr>
          <p:cNvSpPr/>
          <p:nvPr/>
        </p:nvSpPr>
        <p:spPr>
          <a:xfrm>
            <a:off x="9299897" y="1167807"/>
            <a:ext cx="1999674" cy="90853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遊戲結束狀態</a:t>
            </a:r>
          </a:p>
        </p:txBody>
      </p:sp>
      <p:sp>
        <p:nvSpPr>
          <p:cNvPr id="10" name="左大括弧 9">
            <a:extLst>
              <a:ext uri="{FF2B5EF4-FFF2-40B4-BE49-F238E27FC236}">
                <a16:creationId xmlns:a16="http://schemas.microsoft.com/office/drawing/2014/main" id="{023EAAAA-636A-77C9-ECB7-C13B62EF47EF}"/>
              </a:ext>
            </a:extLst>
          </p:cNvPr>
          <p:cNvSpPr/>
          <p:nvPr/>
        </p:nvSpPr>
        <p:spPr>
          <a:xfrm rot="5400000">
            <a:off x="7883205" y="-2366897"/>
            <a:ext cx="744071" cy="6618466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7D753A6-B0B1-8FD0-C450-E03DCE9EEF86}"/>
              </a:ext>
            </a:extLst>
          </p:cNvPr>
          <p:cNvSpPr txBox="1"/>
          <p:nvPr/>
        </p:nvSpPr>
        <p:spPr>
          <a:xfrm>
            <a:off x="7614889" y="160977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作用域</a:t>
            </a:r>
          </a:p>
        </p:txBody>
      </p:sp>
      <p:pic>
        <p:nvPicPr>
          <p:cNvPr id="13" name="圖形 12" descr="核取方塊 (打勾) 外框">
            <a:extLst>
              <a:ext uri="{FF2B5EF4-FFF2-40B4-BE49-F238E27FC236}">
                <a16:creationId xmlns:a16="http://schemas.microsoft.com/office/drawing/2014/main" id="{BAB6E1F0-D22F-DB1E-832B-E6A1050DB2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451" t="27691" r="27451" b="31132"/>
          <a:stretch/>
        </p:blipFill>
        <p:spPr>
          <a:xfrm>
            <a:off x="5701554" y="2109070"/>
            <a:ext cx="618564" cy="564777"/>
          </a:xfrm>
          <a:prstGeom prst="rect">
            <a:avLst/>
          </a:prstGeom>
        </p:spPr>
      </p:pic>
      <p:pic>
        <p:nvPicPr>
          <p:cNvPr id="14" name="圖形 13" descr="核取方塊 (打勾) 外框">
            <a:extLst>
              <a:ext uri="{FF2B5EF4-FFF2-40B4-BE49-F238E27FC236}">
                <a16:creationId xmlns:a16="http://schemas.microsoft.com/office/drawing/2014/main" id="{083576AA-05C7-119C-39A1-8EE41D0B2F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451" t="27691" r="27451" b="31132"/>
          <a:stretch/>
        </p:blipFill>
        <p:spPr>
          <a:xfrm>
            <a:off x="5701554" y="2639465"/>
            <a:ext cx="618564" cy="564777"/>
          </a:xfrm>
          <a:prstGeom prst="rect">
            <a:avLst/>
          </a:prstGeom>
        </p:spPr>
      </p:pic>
      <p:pic>
        <p:nvPicPr>
          <p:cNvPr id="15" name="圖形 14" descr="核取方塊 (打勾) 外框">
            <a:extLst>
              <a:ext uri="{FF2B5EF4-FFF2-40B4-BE49-F238E27FC236}">
                <a16:creationId xmlns:a16="http://schemas.microsoft.com/office/drawing/2014/main" id="{07F5E6FE-C132-2359-1546-555EEDA539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451" t="27691" r="27451" b="31132"/>
          <a:stretch/>
        </p:blipFill>
        <p:spPr>
          <a:xfrm>
            <a:off x="5701554" y="3237704"/>
            <a:ext cx="618564" cy="564777"/>
          </a:xfrm>
          <a:prstGeom prst="rect">
            <a:avLst/>
          </a:prstGeom>
        </p:spPr>
      </p:pic>
      <p:pic>
        <p:nvPicPr>
          <p:cNvPr id="16" name="圖形 15" descr="核取方塊 (打勾) 外框">
            <a:extLst>
              <a:ext uri="{FF2B5EF4-FFF2-40B4-BE49-F238E27FC236}">
                <a16:creationId xmlns:a16="http://schemas.microsoft.com/office/drawing/2014/main" id="{BB31CDD8-99F4-30C0-AC4B-BAE3490EB5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7451" t="27691" r="27451" b="31132"/>
          <a:stretch/>
        </p:blipFill>
        <p:spPr>
          <a:xfrm>
            <a:off x="7936549" y="3237703"/>
            <a:ext cx="618564" cy="564777"/>
          </a:xfrm>
          <a:prstGeom prst="rect">
            <a:avLst/>
          </a:prstGeom>
        </p:spPr>
      </p:pic>
      <p:pic>
        <p:nvPicPr>
          <p:cNvPr id="17" name="圖形 16" descr="核取方塊 (打勾) 外框">
            <a:extLst>
              <a:ext uri="{FF2B5EF4-FFF2-40B4-BE49-F238E27FC236}">
                <a16:creationId xmlns:a16="http://schemas.microsoft.com/office/drawing/2014/main" id="{998A28CE-2C82-DDC4-2D9F-555437C26D6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7451" t="27691" r="27451" b="31132"/>
          <a:stretch/>
        </p:blipFill>
        <p:spPr>
          <a:xfrm>
            <a:off x="7936549" y="3872179"/>
            <a:ext cx="618564" cy="564777"/>
          </a:xfrm>
          <a:prstGeom prst="rect">
            <a:avLst/>
          </a:prstGeom>
        </p:spPr>
      </p:pic>
      <p:pic>
        <p:nvPicPr>
          <p:cNvPr id="18" name="圖形 17" descr="核取方塊 (打勾) 外框">
            <a:extLst>
              <a:ext uri="{FF2B5EF4-FFF2-40B4-BE49-F238E27FC236}">
                <a16:creationId xmlns:a16="http://schemas.microsoft.com/office/drawing/2014/main" id="{464B419D-A724-29B7-B71E-A665204DEA9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7451" t="27691" r="27451" b="31132"/>
          <a:stretch/>
        </p:blipFill>
        <p:spPr>
          <a:xfrm>
            <a:off x="7936549" y="4486549"/>
            <a:ext cx="618564" cy="564777"/>
          </a:xfrm>
          <a:prstGeom prst="rect">
            <a:avLst/>
          </a:prstGeom>
        </p:spPr>
      </p:pic>
      <p:pic>
        <p:nvPicPr>
          <p:cNvPr id="19" name="圖形 18" descr="核取方塊 (打勾) 外框">
            <a:extLst>
              <a:ext uri="{FF2B5EF4-FFF2-40B4-BE49-F238E27FC236}">
                <a16:creationId xmlns:a16="http://schemas.microsoft.com/office/drawing/2014/main" id="{782333A9-2A3E-FA37-971A-FDCF019E2CD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7451" t="27691" r="27451" b="31132"/>
          <a:stretch/>
        </p:blipFill>
        <p:spPr>
          <a:xfrm>
            <a:off x="9990452" y="3239514"/>
            <a:ext cx="618564" cy="564777"/>
          </a:xfrm>
          <a:prstGeom prst="rect">
            <a:avLst/>
          </a:prstGeom>
        </p:spPr>
      </p:pic>
      <p:pic>
        <p:nvPicPr>
          <p:cNvPr id="20" name="圖形 19" descr="核取方塊 (打勾) 外框">
            <a:extLst>
              <a:ext uri="{FF2B5EF4-FFF2-40B4-BE49-F238E27FC236}">
                <a16:creationId xmlns:a16="http://schemas.microsoft.com/office/drawing/2014/main" id="{1DD3CCDC-A079-2DDB-ACC5-2433D482ED3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7451" t="27691" r="27451" b="31132"/>
          <a:stretch/>
        </p:blipFill>
        <p:spPr>
          <a:xfrm>
            <a:off x="9990452" y="4965655"/>
            <a:ext cx="618564" cy="564777"/>
          </a:xfrm>
          <a:prstGeom prst="rect">
            <a:avLst/>
          </a:prstGeom>
        </p:spPr>
      </p:pic>
      <p:pic>
        <p:nvPicPr>
          <p:cNvPr id="21" name="圖形 20" descr="核取方塊 (打勾) 外框">
            <a:extLst>
              <a:ext uri="{FF2B5EF4-FFF2-40B4-BE49-F238E27FC236}">
                <a16:creationId xmlns:a16="http://schemas.microsoft.com/office/drawing/2014/main" id="{126479D2-CC2A-226D-8E2B-A10669461D6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7451" t="27691" r="27451" b="31132"/>
          <a:stretch/>
        </p:blipFill>
        <p:spPr>
          <a:xfrm>
            <a:off x="9990452" y="5598064"/>
            <a:ext cx="618564" cy="564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747062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新增 Microsoft PowerPoint 簡報.pptx" id="{D90ECDCE-EF9C-411F-A6F7-0A1CCB494AAA}" vid="{D92BBF86-5A85-4207-982B-F2DC377E0AF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9867</TotalTime>
  <Words>1508</Words>
  <Application>Microsoft Office PowerPoint</Application>
  <PresentationFormat>寬螢幕</PresentationFormat>
  <Paragraphs>217</Paragraphs>
  <Slides>27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27</vt:i4>
      </vt:variant>
    </vt:vector>
  </HeadingPairs>
  <TitlesOfParts>
    <vt:vector size="33" baseType="lpstr">
      <vt:lpstr>Noto Sans TC</vt:lpstr>
      <vt:lpstr>Arial</vt:lpstr>
      <vt:lpstr>Times New Roman</vt:lpstr>
      <vt:lpstr>Microsoft JhengHei</vt:lpstr>
      <vt:lpstr>Calibri</vt:lpstr>
      <vt:lpstr>template</vt:lpstr>
      <vt:lpstr>物件導向程式設計實習 Project 1 </vt:lpstr>
      <vt:lpstr>Table of Content</vt:lpstr>
      <vt:lpstr>踩地雷簡介</vt:lpstr>
      <vt:lpstr>評分項目―遊戲主功能(70%)</vt:lpstr>
      <vt:lpstr>評分項目―加分功能(最多40%)</vt:lpstr>
      <vt:lpstr>評分項目―防呆機制 每項扣10分</vt:lpstr>
      <vt:lpstr>遊戲流程</vt:lpstr>
      <vt:lpstr>遊戲狀態</vt:lpstr>
      <vt:lpstr>指令介紹</vt:lpstr>
      <vt:lpstr>指令檔說明―Load</vt:lpstr>
      <vt:lpstr>盤面檔格式</vt:lpstr>
      <vt:lpstr>指令檔說明―StartGame</vt:lpstr>
      <vt:lpstr>指令檔說明―Print(1)</vt:lpstr>
      <vt:lpstr>指令檔說明―Print(2)</vt:lpstr>
      <vt:lpstr>指令檔說明―Left/RightClick</vt:lpstr>
      <vt:lpstr>指令檔說明―Replay</vt:lpstr>
      <vt:lpstr>指令檔說明―Quit</vt:lpstr>
      <vt:lpstr>執行方式</vt:lpstr>
      <vt:lpstr>輸出格式</vt:lpstr>
      <vt:lpstr>輸出格式―範例</vt:lpstr>
      <vt:lpstr>成果範例</vt:lpstr>
      <vt:lpstr>分組表單</vt:lpstr>
      <vt:lpstr>繳交格式</vt:lpstr>
      <vt:lpstr>上傳位置與截止時間</vt:lpstr>
      <vt:lpstr>DEMO方式</vt:lpstr>
      <vt:lpstr>注意事項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Eden</dc:creator>
  <cp:lastModifiedBy>xinyi hsu</cp:lastModifiedBy>
  <cp:revision>301</cp:revision>
  <dcterms:created xsi:type="dcterms:W3CDTF">2013-06-10T06:26:38Z</dcterms:created>
  <dcterms:modified xsi:type="dcterms:W3CDTF">2023-04-12T02:21:20Z</dcterms:modified>
</cp:coreProperties>
</file>

<file path=docProps/thumbnail.jpeg>
</file>